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1" r:id="rId1"/>
  </p:sldMasterIdLst>
  <p:notesMasterIdLst>
    <p:notesMasterId r:id="rId22"/>
  </p:notesMasterIdLst>
  <p:sldIdLst>
    <p:sldId id="306" r:id="rId2"/>
    <p:sldId id="342" r:id="rId3"/>
    <p:sldId id="328" r:id="rId4"/>
    <p:sldId id="305" r:id="rId5"/>
    <p:sldId id="315" r:id="rId6"/>
    <p:sldId id="331" r:id="rId7"/>
    <p:sldId id="343" r:id="rId8"/>
    <p:sldId id="332" r:id="rId9"/>
    <p:sldId id="344" r:id="rId10"/>
    <p:sldId id="345" r:id="rId11"/>
    <p:sldId id="346" r:id="rId12"/>
    <p:sldId id="347" r:id="rId13"/>
    <p:sldId id="348" r:id="rId14"/>
    <p:sldId id="316" r:id="rId15"/>
    <p:sldId id="335" r:id="rId16"/>
    <p:sldId id="336" r:id="rId17"/>
    <p:sldId id="337" r:id="rId18"/>
    <p:sldId id="355" r:id="rId19"/>
    <p:sldId id="352" r:id="rId20"/>
    <p:sldId id="354" r:id="rId21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E2F6"/>
    <a:srgbClr val="DEFAF3"/>
    <a:srgbClr val="FFFFFF"/>
    <a:srgbClr val="EE71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75D2DAEA-27B0-4F41-A1CE-F8286217B49A}">
  <a:tblStyle styleId="{75D2DAEA-27B0-4F41-A1CE-F8286217B49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99" autoAdjust="0"/>
    <p:restoredTop sz="94674"/>
  </p:normalViewPr>
  <p:slideViewPr>
    <p:cSldViewPr snapToGrid="0">
      <p:cViewPr varScale="1">
        <p:scale>
          <a:sx n="143" d="100"/>
          <a:sy n="143" d="100"/>
        </p:scale>
        <p:origin x="678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indent="-298450">
              <a:buFont typeface="Wingdings" panose="05000000000000000000" pitchFamily="2" charset="2"/>
              <a:buChar char="§"/>
            </a:pPr>
            <a:r>
              <a:rPr lang="th-TH" dirty="0"/>
              <a:t>รายการสอนหน่วยที่ 4</a:t>
            </a:r>
          </a:p>
        </p:txBody>
      </p:sp>
    </p:spTree>
    <p:extLst>
      <p:ext uri="{BB962C8B-B14F-4D97-AF65-F5344CB8AC3E}">
        <p14:creationId xmlns:p14="http://schemas.microsoft.com/office/powerpoint/2010/main" val="11776551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>
          <a:extLst>
            <a:ext uri="{FF2B5EF4-FFF2-40B4-BE49-F238E27FC236}">
              <a16:creationId xmlns:a16="http://schemas.microsoft.com/office/drawing/2014/main" id="{666D5492-4D19-816A-EFF9-1D9A9CCF7A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Google Shape;378;g71fdc4dfea_0_255:notes">
            <a:extLst>
              <a:ext uri="{FF2B5EF4-FFF2-40B4-BE49-F238E27FC236}">
                <a16:creationId xmlns:a16="http://schemas.microsoft.com/office/drawing/2014/main" id="{8B774EEF-28BD-D775-571E-23FA8B9346A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9" name="Google Shape;379;g71fdc4dfea_0_255:notes">
            <a:extLst>
              <a:ext uri="{FF2B5EF4-FFF2-40B4-BE49-F238E27FC236}">
                <a16:creationId xmlns:a16="http://schemas.microsoft.com/office/drawing/2014/main" id="{F9E6EC00-9FC8-BA11-AABB-0D5DFBFDD1C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th-TH" dirty="0"/>
              <a:t>หัวข้อที่ 2.2 การคำนวณต้นทุนค่าแรงงาน หน้าที่ 89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th-TH" dirty="0"/>
              <a:t>ดูตัวอย่างหน้าที่ 89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827063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>
          <a:extLst>
            <a:ext uri="{FF2B5EF4-FFF2-40B4-BE49-F238E27FC236}">
              <a16:creationId xmlns:a16="http://schemas.microsoft.com/office/drawing/2014/main" id="{4AD7B7A2-7690-A83D-1226-5588B05A42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Google Shape;378;g71fdc4dfea_0_255:notes">
            <a:extLst>
              <a:ext uri="{FF2B5EF4-FFF2-40B4-BE49-F238E27FC236}">
                <a16:creationId xmlns:a16="http://schemas.microsoft.com/office/drawing/2014/main" id="{C3B6C2FC-6C0C-3F9F-1ACD-51D3D0B8FF1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9" name="Google Shape;379;g71fdc4dfea_0_255:notes">
            <a:extLst>
              <a:ext uri="{FF2B5EF4-FFF2-40B4-BE49-F238E27FC236}">
                <a16:creationId xmlns:a16="http://schemas.microsoft.com/office/drawing/2014/main" id="{7C142893-D36E-8268-3A04-3AA827F03D8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th-TH" dirty="0"/>
              <a:t>หัวข้อที่ 2.2 การคำนวณต้นทุนค่าแรงงาน หน้าที่ 89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th-TH" dirty="0"/>
              <a:t>ดูตัวอย่างหน้าที่ 89</a:t>
            </a:r>
          </a:p>
        </p:txBody>
      </p:sp>
    </p:spTree>
    <p:extLst>
      <p:ext uri="{BB962C8B-B14F-4D97-AF65-F5344CB8AC3E}">
        <p14:creationId xmlns:p14="http://schemas.microsoft.com/office/powerpoint/2010/main" val="370014238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>
          <a:extLst>
            <a:ext uri="{FF2B5EF4-FFF2-40B4-BE49-F238E27FC236}">
              <a16:creationId xmlns:a16="http://schemas.microsoft.com/office/drawing/2014/main" id="{98707FC3-86D1-5D78-F7EA-E26875DFD7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Google Shape;378;g71fdc4dfea_0_255:notes">
            <a:extLst>
              <a:ext uri="{FF2B5EF4-FFF2-40B4-BE49-F238E27FC236}">
                <a16:creationId xmlns:a16="http://schemas.microsoft.com/office/drawing/2014/main" id="{F810E23F-18EC-44E1-3CF9-F865699A142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9" name="Google Shape;379;g71fdc4dfea_0_255:notes">
            <a:extLst>
              <a:ext uri="{FF2B5EF4-FFF2-40B4-BE49-F238E27FC236}">
                <a16:creationId xmlns:a16="http://schemas.microsoft.com/office/drawing/2014/main" id="{7704DBA9-7D1D-E0AE-3275-24FFDFA0965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th-TH" dirty="0"/>
              <a:t>หัวข้อที่ 2.2 การคำนวณต้นทุนค่าแรงงาน หน้าที่ 89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th-TH" dirty="0"/>
              <a:t>ดูตัวอย่างหน้าที่ 89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8723279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>
          <a:extLst>
            <a:ext uri="{FF2B5EF4-FFF2-40B4-BE49-F238E27FC236}">
              <a16:creationId xmlns:a16="http://schemas.microsoft.com/office/drawing/2014/main" id="{A297078B-8674-3E1F-E165-A08E63D008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Google Shape;378;g71fdc4dfea_0_255:notes">
            <a:extLst>
              <a:ext uri="{FF2B5EF4-FFF2-40B4-BE49-F238E27FC236}">
                <a16:creationId xmlns:a16="http://schemas.microsoft.com/office/drawing/2014/main" id="{52FF5AB5-99B9-C355-C14A-E7389F90189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9" name="Google Shape;379;g71fdc4dfea_0_255:notes">
            <a:extLst>
              <a:ext uri="{FF2B5EF4-FFF2-40B4-BE49-F238E27FC236}">
                <a16:creationId xmlns:a16="http://schemas.microsoft.com/office/drawing/2014/main" id="{E8B2A26C-D545-EDA7-EAED-E55F91AA418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th-TH" dirty="0"/>
              <a:t>หัวข้อที่ 2.2 การคำนวณต้นทุนค่าแรงงาน หน้าที่ 89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th-TH" dirty="0"/>
              <a:t>ดูตัวอย่างหน้าที่ 89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7167532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" name="Google Shape;434;g71fdc4dfea_0_9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5" name="Google Shape;435;g71fdc4dfea_0_9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28600" lvl="0" indent="-22860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th-TH" dirty="0"/>
              <a:t>หัวข้อที่ 3. การบันทึกค่าแรงงานเป็นต้นทุนการผลิต และหัวข้อที่ 3.1 การจำแนกประเภทค่าแรงงาน หน้าที่ 95</a:t>
            </a:r>
          </a:p>
          <a:p>
            <a:pPr marL="228600" lvl="0" indent="-22860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th-TH" dirty="0"/>
              <a:t>ดูตัวอย่างใบวิเคราะห์ค่าแรง หน้า 96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8319917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" name="Google Shape;434;g71fdc4dfea_0_9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5" name="Google Shape;435;g71fdc4dfea_0_9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28600" lvl="0" indent="-22860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th-TH" dirty="0"/>
              <a:t>หัวข้อที่ 3.2 การบันทึกรายการเกี่ยวกับค่าแรงงาน หน้าที่ 97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4528167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" name="Google Shape;434;g71fdc4dfea_0_9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5" name="Google Shape;435;g71fdc4dfea_0_9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28600" lvl="0" indent="-22860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th-TH" dirty="0"/>
              <a:t>หัวข้อที่ 3.2 การบันทึกรายการเกี่ยวกับค่าแรงงาน หน้าที่ 97</a:t>
            </a:r>
          </a:p>
        </p:txBody>
      </p:sp>
    </p:spTree>
    <p:extLst>
      <p:ext uri="{BB962C8B-B14F-4D97-AF65-F5344CB8AC3E}">
        <p14:creationId xmlns:p14="http://schemas.microsoft.com/office/powerpoint/2010/main" val="92819970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" name="Google Shape;434;g71fdc4dfea_0_9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5" name="Google Shape;435;g71fdc4dfea_0_9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28600" lvl="0" indent="-22860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th-TH" dirty="0"/>
              <a:t>หัวข้อที่ 3.2 การบันทึกรายการเกี่ยวกับค่าแรงงาน หน้าที่ 97</a:t>
            </a:r>
          </a:p>
          <a:p>
            <a:pPr marL="228600" lvl="0" indent="-22860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th-TH" dirty="0"/>
              <a:t>ดูตัวอย่างเพิ่มเติมหน้าที่ 98</a:t>
            </a:r>
          </a:p>
        </p:txBody>
      </p:sp>
    </p:spTree>
    <p:extLst>
      <p:ext uri="{BB962C8B-B14F-4D97-AF65-F5344CB8AC3E}">
        <p14:creationId xmlns:p14="http://schemas.microsoft.com/office/powerpoint/2010/main" val="403328884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3">
          <a:extLst>
            <a:ext uri="{FF2B5EF4-FFF2-40B4-BE49-F238E27FC236}">
              <a16:creationId xmlns:a16="http://schemas.microsoft.com/office/drawing/2014/main" id="{52B8C1CC-4A06-A2A8-1887-517F318EB3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" name="Google Shape;434;g71fdc4dfea_0_93:notes">
            <a:extLst>
              <a:ext uri="{FF2B5EF4-FFF2-40B4-BE49-F238E27FC236}">
                <a16:creationId xmlns:a16="http://schemas.microsoft.com/office/drawing/2014/main" id="{8D037D3A-E1A7-2E98-04AF-1CB9F4E1B50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5" name="Google Shape;435;g71fdc4dfea_0_93:notes">
            <a:extLst>
              <a:ext uri="{FF2B5EF4-FFF2-40B4-BE49-F238E27FC236}">
                <a16:creationId xmlns:a16="http://schemas.microsoft.com/office/drawing/2014/main" id="{CC2DA00E-9A21-30E3-CC6E-78535031134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28600" lvl="0" indent="-22860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th-TH" dirty="0"/>
              <a:t>หัวข้อที่ 3. การบันทึกค่าแรงงานเป็นต้นทุนการผลิต และหัวข้อที่ 3.1 การจำแนกประเภทค่าแรงงาน หน้าที่ 95</a:t>
            </a:r>
          </a:p>
          <a:p>
            <a:pPr marL="228600" lvl="0" indent="-22860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th-TH" dirty="0"/>
              <a:t>ดูตัวอย่างใบวิเคราะห์ค่าแรง หน้า 96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656327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3">
          <a:extLst>
            <a:ext uri="{FF2B5EF4-FFF2-40B4-BE49-F238E27FC236}">
              <a16:creationId xmlns:a16="http://schemas.microsoft.com/office/drawing/2014/main" id="{95E0A069-A4F8-F2EA-D167-A5951474C1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" name="Google Shape;434;g71fdc4dfea_0_93:notes">
            <a:extLst>
              <a:ext uri="{FF2B5EF4-FFF2-40B4-BE49-F238E27FC236}">
                <a16:creationId xmlns:a16="http://schemas.microsoft.com/office/drawing/2014/main" id="{3E87CECB-BAD9-DA48-7E40-DF7042F77EA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5" name="Google Shape;435;g71fdc4dfea_0_93:notes">
            <a:extLst>
              <a:ext uri="{FF2B5EF4-FFF2-40B4-BE49-F238E27FC236}">
                <a16:creationId xmlns:a16="http://schemas.microsoft.com/office/drawing/2014/main" id="{6AB8752A-9A21-0581-D065-60F55F03862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28600" lvl="0" indent="-22860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th-TH" dirty="0"/>
              <a:t>หัวข้อที่ 3. การบันทึกค่าแรงงานเป็นต้นทุนการผลิต และหัวข้อที่ 3.1 การจำแนกประเภทค่าแรงงาน หน้าที่ 95</a:t>
            </a:r>
          </a:p>
          <a:p>
            <a:pPr marL="228600" lvl="0" indent="-22860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th-TH" dirty="0"/>
              <a:t>ดูตัวอย่างใบวิเคราะห์ค่าแรง หน้า 96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46622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3">
          <a:extLst>
            <a:ext uri="{FF2B5EF4-FFF2-40B4-BE49-F238E27FC236}">
              <a16:creationId xmlns:a16="http://schemas.microsoft.com/office/drawing/2014/main" id="{787B79AF-06EF-892B-1159-918E0A9BC8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" name="Google Shape;434;g71fdc4dfea_0_93:notes">
            <a:extLst>
              <a:ext uri="{FF2B5EF4-FFF2-40B4-BE49-F238E27FC236}">
                <a16:creationId xmlns:a16="http://schemas.microsoft.com/office/drawing/2014/main" id="{AE2EB9C6-E54C-FB09-1112-4EA9702533E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5" name="Google Shape;435;g71fdc4dfea_0_93:notes">
            <a:extLst>
              <a:ext uri="{FF2B5EF4-FFF2-40B4-BE49-F238E27FC236}">
                <a16:creationId xmlns:a16="http://schemas.microsoft.com/office/drawing/2014/main" id="{30462472-C098-E69F-117B-615274A326F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28600" lvl="0" indent="-22860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th-TH" dirty="0"/>
              <a:t>หัวข้อที่ 1. ความหมายและการจำแนกประเภทค่าแรงงาน หน้าที่ 84-85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8492309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3">
          <a:extLst>
            <a:ext uri="{FF2B5EF4-FFF2-40B4-BE49-F238E27FC236}">
              <a16:creationId xmlns:a16="http://schemas.microsoft.com/office/drawing/2014/main" id="{37B076C2-54A2-827B-143D-E67A064868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" name="Google Shape;434;g71fdc4dfea_0_93:notes">
            <a:extLst>
              <a:ext uri="{FF2B5EF4-FFF2-40B4-BE49-F238E27FC236}">
                <a16:creationId xmlns:a16="http://schemas.microsoft.com/office/drawing/2014/main" id="{AE841CBF-C2AB-F91F-E113-F7D21ED07A6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5" name="Google Shape;435;g71fdc4dfea_0_93:notes">
            <a:extLst>
              <a:ext uri="{FF2B5EF4-FFF2-40B4-BE49-F238E27FC236}">
                <a16:creationId xmlns:a16="http://schemas.microsoft.com/office/drawing/2014/main" id="{44049278-2744-9450-A645-0F3268BDF15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28600" lvl="0" indent="-22860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th-TH" dirty="0"/>
              <a:t>หัวข้อที่ 3. การบันทึกค่าแรงงานเป็นต้นทุนการผลิต และหัวข้อที่ 3.1 การจำแนกประเภทค่าแรงงาน หน้าที่ 95</a:t>
            </a:r>
          </a:p>
          <a:p>
            <a:pPr marL="228600" lvl="0" indent="-22860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th-TH" dirty="0"/>
              <a:t>ดูตัวอย่างใบวิเคราะห์ค่าแรง หน้า 96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710604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" name="Google Shape;434;g71fdc4dfea_0_9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5" name="Google Shape;435;g71fdc4dfea_0_9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28600" lvl="0" indent="-22860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th-TH" dirty="0"/>
              <a:t>หัวข้อที่ 2. วิธีการควบคุมค่าแรงงาน หน้าที่ 85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864282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Google Shape;378;g71fdc4dfea_0_2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9" name="Google Shape;379;g71fdc4dfea_0_2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28600" lvl="0" indent="-22860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th-TH" dirty="0"/>
              <a:t>หัวข้อที่ 2.1 การเก็บเวลาทำงานของพนักงาน หน้าที่ 85-88</a:t>
            </a:r>
          </a:p>
        </p:txBody>
      </p:sp>
    </p:spTree>
    <p:extLst>
      <p:ext uri="{BB962C8B-B14F-4D97-AF65-F5344CB8AC3E}">
        <p14:creationId xmlns:p14="http://schemas.microsoft.com/office/powerpoint/2010/main" val="7169490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Google Shape;378;g71fdc4dfea_0_2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9" name="Google Shape;379;g71fdc4dfea_0_2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th-TH" dirty="0"/>
              <a:t>หัวข้อที่ 2.2 การคำนวณต้นทุนค่าแรงงาน หน้าที่ 89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th-TH" dirty="0"/>
              <a:t>ดูตัวอย่างหน้าที่ 89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727891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Google Shape;378;g71fdc4dfea_0_2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9" name="Google Shape;379;g71fdc4dfea_0_2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th-TH" dirty="0"/>
              <a:t>หัวข้อที่ 2.2 การคำนวณต้นทุนค่าแรงงาน หน้าที่ 89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th-TH" dirty="0"/>
              <a:t>ดูตัวอย่างหน้าที่ 89</a:t>
            </a:r>
          </a:p>
        </p:txBody>
      </p:sp>
    </p:spTree>
    <p:extLst>
      <p:ext uri="{BB962C8B-B14F-4D97-AF65-F5344CB8AC3E}">
        <p14:creationId xmlns:p14="http://schemas.microsoft.com/office/powerpoint/2010/main" val="38991351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>
          <a:extLst>
            <a:ext uri="{FF2B5EF4-FFF2-40B4-BE49-F238E27FC236}">
              <a16:creationId xmlns:a16="http://schemas.microsoft.com/office/drawing/2014/main" id="{33FFB4E6-1A37-9534-1E11-C2549E1F0F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Google Shape;378;g71fdc4dfea_0_255:notes">
            <a:extLst>
              <a:ext uri="{FF2B5EF4-FFF2-40B4-BE49-F238E27FC236}">
                <a16:creationId xmlns:a16="http://schemas.microsoft.com/office/drawing/2014/main" id="{96EFF824-C653-DFA3-491A-69C0B81EA8F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9" name="Google Shape;379;g71fdc4dfea_0_255:notes">
            <a:extLst>
              <a:ext uri="{FF2B5EF4-FFF2-40B4-BE49-F238E27FC236}">
                <a16:creationId xmlns:a16="http://schemas.microsoft.com/office/drawing/2014/main" id="{0B4A7ED8-2029-D231-9A02-2CC50AC33BC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th-TH" dirty="0"/>
              <a:t>หัวข้อที่ 2.2 การคำนวณต้นทุนค่าแรงงาน หน้าที่ 89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th-TH" dirty="0"/>
              <a:t>ดูตัวอย่างหน้าที่ 89</a:t>
            </a:r>
          </a:p>
        </p:txBody>
      </p:sp>
    </p:spTree>
    <p:extLst>
      <p:ext uri="{BB962C8B-B14F-4D97-AF65-F5344CB8AC3E}">
        <p14:creationId xmlns:p14="http://schemas.microsoft.com/office/powerpoint/2010/main" val="22917966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Google Shape;378;g71fdc4dfea_0_2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9" name="Google Shape;379;g71fdc4dfea_0_2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th-TH" dirty="0"/>
              <a:t>หัวข้อที่ (2) ค่าแรงในวันหยุด หน้าที่ 89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th-TH" dirty="0"/>
              <a:t>ดูตัวอย่างหน้าที่ 90-92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376583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>
          <a:extLst>
            <a:ext uri="{FF2B5EF4-FFF2-40B4-BE49-F238E27FC236}">
              <a16:creationId xmlns:a16="http://schemas.microsoft.com/office/drawing/2014/main" id="{851AB90D-3329-346B-890E-E4C60CA389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Google Shape;378;g71fdc4dfea_0_255:notes">
            <a:extLst>
              <a:ext uri="{FF2B5EF4-FFF2-40B4-BE49-F238E27FC236}">
                <a16:creationId xmlns:a16="http://schemas.microsoft.com/office/drawing/2014/main" id="{1056D93A-6C84-8AD6-1BF0-33A286295D6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9" name="Google Shape;379;g71fdc4dfea_0_255:notes">
            <a:extLst>
              <a:ext uri="{FF2B5EF4-FFF2-40B4-BE49-F238E27FC236}">
                <a16:creationId xmlns:a16="http://schemas.microsoft.com/office/drawing/2014/main" id="{F913FE78-A076-1133-F22A-A742EC5C17E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th-TH" dirty="0"/>
              <a:t>หัวข้อที่ 2.2 การคำนวณต้นทุนค่าแรงงาน หน้าที่ 89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th-TH" dirty="0"/>
              <a:t>ดูตัวอย่างหน้าที่ 89</a:t>
            </a:r>
          </a:p>
        </p:txBody>
      </p:sp>
    </p:spTree>
    <p:extLst>
      <p:ext uri="{BB962C8B-B14F-4D97-AF65-F5344CB8AC3E}">
        <p14:creationId xmlns:p14="http://schemas.microsoft.com/office/powerpoint/2010/main" val="376230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6"/>
          <p:cNvSpPr txBox="1">
            <a:spLocks noGrp="1"/>
          </p:cNvSpPr>
          <p:nvPr>
            <p:ph type="title"/>
          </p:nvPr>
        </p:nvSpPr>
        <p:spPr>
          <a:xfrm>
            <a:off x="596975" y="655216"/>
            <a:ext cx="7950000" cy="44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endParaRPr/>
          </a:p>
        </p:txBody>
      </p:sp>
      <p:sp>
        <p:nvSpPr>
          <p:cNvPr id="39" name="Google Shape;39;p6"/>
          <p:cNvSpPr/>
          <p:nvPr/>
        </p:nvSpPr>
        <p:spPr>
          <a:xfrm>
            <a:off x="5575" y="4771375"/>
            <a:ext cx="9144000" cy="367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" name="Google Shape;40;p6"/>
          <p:cNvSpPr/>
          <p:nvPr/>
        </p:nvSpPr>
        <p:spPr>
          <a:xfrm>
            <a:off x="5575" y="-5125"/>
            <a:ext cx="707700" cy="367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" name="Google Shape;41;p6"/>
          <p:cNvSpPr/>
          <p:nvPr/>
        </p:nvSpPr>
        <p:spPr>
          <a:xfrm>
            <a:off x="8435650" y="-5125"/>
            <a:ext cx="707700" cy="724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0"/>
          <p:cNvSpPr txBox="1">
            <a:spLocks noGrp="1"/>
          </p:cNvSpPr>
          <p:nvPr>
            <p:ph type="title"/>
          </p:nvPr>
        </p:nvSpPr>
        <p:spPr>
          <a:xfrm>
            <a:off x="596975" y="655216"/>
            <a:ext cx="7950000" cy="44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endParaRPr/>
          </a:p>
        </p:txBody>
      </p:sp>
      <p:sp>
        <p:nvSpPr>
          <p:cNvPr id="59" name="Google Shape;59;p10"/>
          <p:cNvSpPr/>
          <p:nvPr/>
        </p:nvSpPr>
        <p:spPr>
          <a:xfrm>
            <a:off x="2290350" y="2212200"/>
            <a:ext cx="4563600" cy="7191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60;p10"/>
          <p:cNvSpPr/>
          <p:nvPr/>
        </p:nvSpPr>
        <p:spPr>
          <a:xfrm>
            <a:off x="-8425" y="2212200"/>
            <a:ext cx="721500" cy="719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10"/>
          <p:cNvSpPr/>
          <p:nvPr/>
        </p:nvSpPr>
        <p:spPr>
          <a:xfrm>
            <a:off x="8428075" y="2212200"/>
            <a:ext cx="721500" cy="719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ly Title 2">
  <p:cSld name="Only Title 2"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1"/>
          <p:cNvSpPr/>
          <p:nvPr/>
        </p:nvSpPr>
        <p:spPr>
          <a:xfrm>
            <a:off x="0" y="719350"/>
            <a:ext cx="713100" cy="4419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" name="Google Shape;153;p21"/>
          <p:cNvSpPr/>
          <p:nvPr/>
        </p:nvSpPr>
        <p:spPr>
          <a:xfrm>
            <a:off x="8430775" y="2571750"/>
            <a:ext cx="713100" cy="25671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" name="Google Shape;154;p21"/>
          <p:cNvSpPr/>
          <p:nvPr/>
        </p:nvSpPr>
        <p:spPr>
          <a:xfrm>
            <a:off x="8430775" y="-1600"/>
            <a:ext cx="713100" cy="7209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" name="Google Shape;155;p21"/>
          <p:cNvSpPr txBox="1">
            <a:spLocks noGrp="1"/>
          </p:cNvSpPr>
          <p:nvPr>
            <p:ph type="title"/>
          </p:nvPr>
        </p:nvSpPr>
        <p:spPr>
          <a:xfrm>
            <a:off x="596975" y="655216"/>
            <a:ext cx="7950000" cy="44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714583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1"/>
          <p:cNvSpPr txBox="1">
            <a:spLocks noGrp="1"/>
          </p:cNvSpPr>
          <p:nvPr>
            <p:ph type="title" hasCustomPrompt="1"/>
          </p:nvPr>
        </p:nvSpPr>
        <p:spPr>
          <a:xfrm>
            <a:off x="1946840" y="1774892"/>
            <a:ext cx="6619800" cy="1449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7200"/>
              <a:buNone/>
              <a:defRPr sz="8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1900825" y="3105792"/>
            <a:ext cx="6619800" cy="37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42900" algn="ctr">
              <a:spcBef>
                <a:spcPts val="160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42900" algn="ctr">
              <a:spcBef>
                <a:spcPts val="1600"/>
              </a:spcBef>
              <a:spcAft>
                <a:spcPts val="0"/>
              </a:spcAft>
              <a:buSzPts val="1800"/>
              <a:buChar char="■"/>
              <a:defRPr sz="1800"/>
            </a:lvl3pPr>
            <a:lvl4pPr marL="1828800" lvl="3" indent="-342900" algn="ctr">
              <a:spcBef>
                <a:spcPts val="160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 algn="ctr">
              <a:spcBef>
                <a:spcPts val="160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algn="ctr">
              <a:spcBef>
                <a:spcPts val="160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algn="ctr">
              <a:spcBef>
                <a:spcPts val="160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algn="ctr">
              <a:spcBef>
                <a:spcPts val="160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algn="ctr">
              <a:spcBef>
                <a:spcPts val="1600"/>
              </a:spcBef>
              <a:spcAft>
                <a:spcPts val="160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  <p:sp>
        <p:nvSpPr>
          <p:cNvPr id="65" name="Google Shape;65;p11"/>
          <p:cNvSpPr/>
          <p:nvPr/>
        </p:nvSpPr>
        <p:spPr>
          <a:xfrm>
            <a:off x="4572000" y="-10600"/>
            <a:ext cx="4572000" cy="7299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66;p11"/>
          <p:cNvSpPr/>
          <p:nvPr/>
        </p:nvSpPr>
        <p:spPr>
          <a:xfrm>
            <a:off x="4572000" y="4415325"/>
            <a:ext cx="4572000" cy="7299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67;p11"/>
          <p:cNvSpPr/>
          <p:nvPr/>
        </p:nvSpPr>
        <p:spPr>
          <a:xfrm>
            <a:off x="6853800" y="4807300"/>
            <a:ext cx="2290200" cy="353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67668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Sarala"/>
              <a:buNone/>
              <a:defRPr sz="3500" b="1">
                <a:solidFill>
                  <a:schemeClr val="dk1"/>
                </a:solidFill>
                <a:latin typeface="Sarala"/>
                <a:ea typeface="Sarala"/>
                <a:cs typeface="Sarala"/>
                <a:sym typeface="Saral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Sarala"/>
              <a:buNone/>
              <a:defRPr sz="2800">
                <a:solidFill>
                  <a:schemeClr val="dk2"/>
                </a:solidFill>
                <a:latin typeface="Sarala"/>
                <a:ea typeface="Sarala"/>
                <a:cs typeface="Sarala"/>
                <a:sym typeface="Saral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Sarala"/>
              <a:buNone/>
              <a:defRPr sz="2800">
                <a:solidFill>
                  <a:schemeClr val="dk2"/>
                </a:solidFill>
                <a:latin typeface="Sarala"/>
                <a:ea typeface="Sarala"/>
                <a:cs typeface="Sarala"/>
                <a:sym typeface="Saral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Sarala"/>
              <a:buNone/>
              <a:defRPr sz="2800">
                <a:solidFill>
                  <a:schemeClr val="dk2"/>
                </a:solidFill>
                <a:latin typeface="Sarala"/>
                <a:ea typeface="Sarala"/>
                <a:cs typeface="Sarala"/>
                <a:sym typeface="Saral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Sarala"/>
              <a:buNone/>
              <a:defRPr sz="2800">
                <a:solidFill>
                  <a:schemeClr val="dk2"/>
                </a:solidFill>
                <a:latin typeface="Sarala"/>
                <a:ea typeface="Sarala"/>
                <a:cs typeface="Sarala"/>
                <a:sym typeface="Saral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Sarala"/>
              <a:buNone/>
              <a:defRPr sz="2800">
                <a:solidFill>
                  <a:schemeClr val="dk2"/>
                </a:solidFill>
                <a:latin typeface="Sarala"/>
                <a:ea typeface="Sarala"/>
                <a:cs typeface="Sarala"/>
                <a:sym typeface="Saral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Sarala"/>
              <a:buNone/>
              <a:defRPr sz="2800">
                <a:solidFill>
                  <a:schemeClr val="dk2"/>
                </a:solidFill>
                <a:latin typeface="Sarala"/>
                <a:ea typeface="Sarala"/>
                <a:cs typeface="Sarala"/>
                <a:sym typeface="Saral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Sarala"/>
              <a:buNone/>
              <a:defRPr sz="2800">
                <a:solidFill>
                  <a:schemeClr val="dk2"/>
                </a:solidFill>
                <a:latin typeface="Sarala"/>
                <a:ea typeface="Sarala"/>
                <a:cs typeface="Sarala"/>
                <a:sym typeface="Saral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Sarala"/>
              <a:buNone/>
              <a:defRPr sz="2800">
                <a:solidFill>
                  <a:schemeClr val="dk2"/>
                </a:solidFill>
                <a:latin typeface="Sarala"/>
                <a:ea typeface="Sarala"/>
                <a:cs typeface="Sarala"/>
                <a:sym typeface="Sarala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Char char="●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Char char="○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Char char="■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Char char="●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Char char="○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Char char="■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Char char="●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Char char="○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Montserrat"/>
              <a:buChar char="■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2" r:id="rId1"/>
    <p:sldLayoutId id="2147483656" r:id="rId2"/>
    <p:sldLayoutId id="2147483672" r:id="rId3"/>
    <p:sldLayoutId id="2147483673" r:id="rId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638;p21">
            <a:extLst>
              <a:ext uri="{FF2B5EF4-FFF2-40B4-BE49-F238E27FC236}">
                <a16:creationId xmlns:a16="http://schemas.microsoft.com/office/drawing/2014/main" id="{2DC6B01F-4552-4B2A-8E60-4965B758449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47539" y="436319"/>
            <a:ext cx="7733257" cy="916171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h-TH" dirty="0"/>
              <a:t>การบัญชีต้นทุน 1</a:t>
            </a:r>
            <a:br>
              <a:rPr lang="th-TH" dirty="0"/>
            </a:br>
            <a:r>
              <a:rPr lang="th-TH" dirty="0"/>
              <a:t>การบัญชีสำหรับค่าแรงงาน</a:t>
            </a:r>
            <a:endParaRPr dirty="0"/>
          </a:p>
        </p:txBody>
      </p:sp>
      <p:sp>
        <p:nvSpPr>
          <p:cNvPr id="85" name="Google Shape;2222;p25">
            <a:extLst>
              <a:ext uri="{FF2B5EF4-FFF2-40B4-BE49-F238E27FC236}">
                <a16:creationId xmlns:a16="http://schemas.microsoft.com/office/drawing/2014/main" id="{5E5D2C3A-4001-43A6-AC9F-8B27C26B93AD}"/>
              </a:ext>
            </a:extLst>
          </p:cNvPr>
          <p:cNvSpPr txBox="1"/>
          <p:nvPr/>
        </p:nvSpPr>
        <p:spPr>
          <a:xfrm>
            <a:off x="3689388" y="3791009"/>
            <a:ext cx="1765200" cy="26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h-TH" sz="1600" dirty="0">
                <a:latin typeface="Fira Sans Medium"/>
                <a:ea typeface="Fira Sans Medium"/>
                <a:cs typeface="Fira Sans Medium"/>
                <a:sym typeface="Fira Sans Medium"/>
              </a:rPr>
              <a:t>02</a:t>
            </a:r>
            <a:endParaRPr sz="1600" dirty="0">
              <a:latin typeface="Fira Sans Medium"/>
              <a:ea typeface="Fira Sans Medium"/>
              <a:cs typeface="Fira Sans Medium"/>
              <a:sym typeface="Fira Sans Medium"/>
            </a:endParaRPr>
          </a:p>
        </p:txBody>
      </p:sp>
      <p:sp>
        <p:nvSpPr>
          <p:cNvPr id="86" name="Google Shape;2223;p25">
            <a:extLst>
              <a:ext uri="{FF2B5EF4-FFF2-40B4-BE49-F238E27FC236}">
                <a16:creationId xmlns:a16="http://schemas.microsoft.com/office/drawing/2014/main" id="{370879A1-3108-4B8D-8224-2F98F95BB24D}"/>
              </a:ext>
            </a:extLst>
          </p:cNvPr>
          <p:cNvSpPr txBox="1"/>
          <p:nvPr/>
        </p:nvSpPr>
        <p:spPr>
          <a:xfrm>
            <a:off x="3711544" y="4111380"/>
            <a:ext cx="1765200" cy="3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h-TH" dirty="0">
                <a:latin typeface="Fira Sans"/>
                <a:ea typeface="Fira Sans"/>
                <a:cs typeface="Fira Sans"/>
                <a:sym typeface="Fira Sans"/>
              </a:rPr>
              <a:t>วิธีการควบคุมค่าแรงงาน</a:t>
            </a:r>
            <a:endParaRPr dirty="0">
              <a:latin typeface="Fira Sans"/>
              <a:ea typeface="Fira Sans"/>
              <a:cs typeface="Fira Sans"/>
              <a:sym typeface="Fira Sans"/>
            </a:endParaRPr>
          </a:p>
        </p:txBody>
      </p:sp>
      <p:sp>
        <p:nvSpPr>
          <p:cNvPr id="87" name="Google Shape;2224;p25">
            <a:extLst>
              <a:ext uri="{FF2B5EF4-FFF2-40B4-BE49-F238E27FC236}">
                <a16:creationId xmlns:a16="http://schemas.microsoft.com/office/drawing/2014/main" id="{7E4E07C2-81E4-463A-910C-B2248FF80E65}"/>
              </a:ext>
            </a:extLst>
          </p:cNvPr>
          <p:cNvSpPr txBox="1"/>
          <p:nvPr/>
        </p:nvSpPr>
        <p:spPr>
          <a:xfrm>
            <a:off x="2380400" y="2913164"/>
            <a:ext cx="1765200" cy="26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h-TH" sz="1600" dirty="0">
                <a:latin typeface="Fira Sans Medium"/>
                <a:ea typeface="Fira Sans Medium"/>
                <a:cs typeface="Fira Sans Medium"/>
                <a:sym typeface="Fira Sans Medium"/>
              </a:rPr>
              <a:t>01</a:t>
            </a:r>
            <a:endParaRPr sz="1600" dirty="0">
              <a:latin typeface="Fira Sans Medium"/>
              <a:ea typeface="Fira Sans Medium"/>
              <a:cs typeface="Fira Sans Medium"/>
              <a:sym typeface="Fira Sans Medium"/>
            </a:endParaRPr>
          </a:p>
        </p:txBody>
      </p:sp>
      <p:sp>
        <p:nvSpPr>
          <p:cNvPr id="88" name="Google Shape;2225;p25">
            <a:extLst>
              <a:ext uri="{FF2B5EF4-FFF2-40B4-BE49-F238E27FC236}">
                <a16:creationId xmlns:a16="http://schemas.microsoft.com/office/drawing/2014/main" id="{4657C4CF-6053-4CDF-81A0-DC509D005D3C}"/>
              </a:ext>
            </a:extLst>
          </p:cNvPr>
          <p:cNvSpPr txBox="1"/>
          <p:nvPr/>
        </p:nvSpPr>
        <p:spPr>
          <a:xfrm>
            <a:off x="2388923" y="3351450"/>
            <a:ext cx="1765200" cy="3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h-TH" dirty="0">
                <a:latin typeface="Fira Sans"/>
                <a:ea typeface="Fira Sans"/>
                <a:cs typeface="Fira Sans"/>
                <a:sym typeface="Fira Sans"/>
              </a:rPr>
              <a:t>ความหมายและ</a:t>
            </a:r>
            <a:br>
              <a:rPr lang="th-TH" dirty="0">
                <a:latin typeface="Fira Sans"/>
                <a:ea typeface="Fira Sans"/>
                <a:cs typeface="Fira Sans"/>
                <a:sym typeface="Fira Sans"/>
              </a:rPr>
            </a:br>
            <a:r>
              <a:rPr lang="th-TH" dirty="0">
                <a:latin typeface="Fira Sans"/>
                <a:ea typeface="Fira Sans"/>
                <a:cs typeface="Fira Sans"/>
                <a:sym typeface="Fira Sans"/>
              </a:rPr>
              <a:t>การจำแนกประเภทค่าแรงงาน</a:t>
            </a:r>
            <a:endParaRPr dirty="0">
              <a:latin typeface="Fira Sans"/>
              <a:ea typeface="Fira Sans"/>
              <a:cs typeface="Fira Sans"/>
              <a:sym typeface="Fira Sans"/>
            </a:endParaRPr>
          </a:p>
        </p:txBody>
      </p:sp>
      <p:sp>
        <p:nvSpPr>
          <p:cNvPr id="89" name="Google Shape;2228;p25">
            <a:extLst>
              <a:ext uri="{FF2B5EF4-FFF2-40B4-BE49-F238E27FC236}">
                <a16:creationId xmlns:a16="http://schemas.microsoft.com/office/drawing/2014/main" id="{99F798FE-56BB-4F0F-A218-FFE715F7EB18}"/>
              </a:ext>
            </a:extLst>
          </p:cNvPr>
          <p:cNvSpPr txBox="1"/>
          <p:nvPr/>
        </p:nvSpPr>
        <p:spPr>
          <a:xfrm>
            <a:off x="5046011" y="2913154"/>
            <a:ext cx="1765200" cy="26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h-TH" sz="1600" dirty="0">
                <a:latin typeface="Fira Sans Medium"/>
                <a:ea typeface="Fira Sans Medium"/>
                <a:cs typeface="Fira Sans Medium"/>
                <a:sym typeface="Fira Sans Medium"/>
              </a:rPr>
              <a:t>03</a:t>
            </a:r>
            <a:endParaRPr sz="1600" dirty="0">
              <a:latin typeface="Fira Sans Medium"/>
              <a:ea typeface="Fira Sans Medium"/>
              <a:cs typeface="Fira Sans Medium"/>
              <a:sym typeface="Fira Sans Medium"/>
            </a:endParaRPr>
          </a:p>
        </p:txBody>
      </p:sp>
      <p:sp>
        <p:nvSpPr>
          <p:cNvPr id="90" name="Google Shape;2229;p25">
            <a:extLst>
              <a:ext uri="{FF2B5EF4-FFF2-40B4-BE49-F238E27FC236}">
                <a16:creationId xmlns:a16="http://schemas.microsoft.com/office/drawing/2014/main" id="{B02264E5-CA3F-41F1-B06B-75A8D1E6C541}"/>
              </a:ext>
            </a:extLst>
          </p:cNvPr>
          <p:cNvSpPr txBox="1"/>
          <p:nvPr/>
        </p:nvSpPr>
        <p:spPr>
          <a:xfrm>
            <a:off x="5043430" y="3279709"/>
            <a:ext cx="1765200" cy="3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h-TH" dirty="0">
                <a:latin typeface="Fira Sans"/>
                <a:ea typeface="Fira Sans"/>
                <a:cs typeface="Fira Sans"/>
                <a:sym typeface="Fira Sans"/>
              </a:rPr>
              <a:t>การบันทึกค่าแรงงานเป็นต้นทุนการผลิต</a:t>
            </a:r>
            <a:endParaRPr dirty="0">
              <a:latin typeface="Fira Sans"/>
              <a:ea typeface="Fira Sans"/>
              <a:cs typeface="Fira Sans"/>
              <a:sym typeface="Fira Sans"/>
            </a:endParaRPr>
          </a:p>
        </p:txBody>
      </p:sp>
      <p:grpSp>
        <p:nvGrpSpPr>
          <p:cNvPr id="91" name="Google Shape;2230;p25">
            <a:extLst>
              <a:ext uri="{FF2B5EF4-FFF2-40B4-BE49-F238E27FC236}">
                <a16:creationId xmlns:a16="http://schemas.microsoft.com/office/drawing/2014/main" id="{7D174229-2701-4A73-85E0-26E0A40E5F00}"/>
              </a:ext>
            </a:extLst>
          </p:cNvPr>
          <p:cNvGrpSpPr/>
          <p:nvPr/>
        </p:nvGrpSpPr>
        <p:grpSpPr>
          <a:xfrm>
            <a:off x="2858235" y="1677145"/>
            <a:ext cx="3421984" cy="1992325"/>
            <a:chOff x="2329850" y="2042400"/>
            <a:chExt cx="2937325" cy="1710150"/>
          </a:xfrm>
        </p:grpSpPr>
        <p:sp>
          <p:nvSpPr>
            <p:cNvPr id="92" name="Google Shape;2231;p25">
              <a:extLst>
                <a:ext uri="{FF2B5EF4-FFF2-40B4-BE49-F238E27FC236}">
                  <a16:creationId xmlns:a16="http://schemas.microsoft.com/office/drawing/2014/main" id="{660003C7-DD84-4398-B35D-632227A15E64}"/>
                </a:ext>
              </a:extLst>
            </p:cNvPr>
            <p:cNvSpPr/>
            <p:nvPr/>
          </p:nvSpPr>
          <p:spPr>
            <a:xfrm>
              <a:off x="2329850" y="2358300"/>
              <a:ext cx="649250" cy="650025"/>
            </a:xfrm>
            <a:custGeom>
              <a:avLst/>
              <a:gdLst/>
              <a:ahLst/>
              <a:cxnLst/>
              <a:rect l="l" t="t" r="r" b="b"/>
              <a:pathLst>
                <a:path w="25970" h="26001" extrusionOk="0">
                  <a:moveTo>
                    <a:pt x="12985" y="0"/>
                  </a:moveTo>
                  <a:cubicBezTo>
                    <a:pt x="5796" y="0"/>
                    <a:pt x="1" y="5827"/>
                    <a:pt x="1" y="12985"/>
                  </a:cubicBezTo>
                  <a:cubicBezTo>
                    <a:pt x="1" y="20173"/>
                    <a:pt x="5796" y="26000"/>
                    <a:pt x="12985" y="26000"/>
                  </a:cubicBezTo>
                  <a:cubicBezTo>
                    <a:pt x="20142" y="26000"/>
                    <a:pt x="25969" y="20173"/>
                    <a:pt x="25969" y="12985"/>
                  </a:cubicBezTo>
                  <a:cubicBezTo>
                    <a:pt x="25969" y="5827"/>
                    <a:pt x="20142" y="0"/>
                    <a:pt x="12985" y="0"/>
                  </a:cubicBezTo>
                  <a:close/>
                </a:path>
              </a:pathLst>
            </a:custGeom>
            <a:solidFill>
              <a:srgbClr val="CECE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2232;p25">
              <a:extLst>
                <a:ext uri="{FF2B5EF4-FFF2-40B4-BE49-F238E27FC236}">
                  <a16:creationId xmlns:a16="http://schemas.microsoft.com/office/drawing/2014/main" id="{BEF9D490-77AF-4313-BDDF-45EA3170191B}"/>
                </a:ext>
              </a:extLst>
            </p:cNvPr>
            <p:cNvSpPr/>
            <p:nvPr/>
          </p:nvSpPr>
          <p:spPr>
            <a:xfrm>
              <a:off x="2344100" y="2372550"/>
              <a:ext cx="620750" cy="621525"/>
            </a:xfrm>
            <a:custGeom>
              <a:avLst/>
              <a:gdLst/>
              <a:ahLst/>
              <a:cxnLst/>
              <a:rect l="l" t="t" r="r" b="b"/>
              <a:pathLst>
                <a:path w="24830" h="24861" extrusionOk="0">
                  <a:moveTo>
                    <a:pt x="12415" y="0"/>
                  </a:moveTo>
                  <a:cubicBezTo>
                    <a:pt x="5543" y="0"/>
                    <a:pt x="1" y="5542"/>
                    <a:pt x="1" y="12415"/>
                  </a:cubicBezTo>
                  <a:cubicBezTo>
                    <a:pt x="1" y="19287"/>
                    <a:pt x="5543" y="24860"/>
                    <a:pt x="12415" y="24860"/>
                  </a:cubicBezTo>
                  <a:cubicBezTo>
                    <a:pt x="19256" y="24860"/>
                    <a:pt x="24829" y="19287"/>
                    <a:pt x="24829" y="12415"/>
                  </a:cubicBezTo>
                  <a:cubicBezTo>
                    <a:pt x="24829" y="5542"/>
                    <a:pt x="19256" y="0"/>
                    <a:pt x="124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2233;p25">
              <a:extLst>
                <a:ext uri="{FF2B5EF4-FFF2-40B4-BE49-F238E27FC236}">
                  <a16:creationId xmlns:a16="http://schemas.microsoft.com/office/drawing/2014/main" id="{5B60E17D-21F6-4EB6-9EBB-07195DBEFB29}"/>
                </a:ext>
              </a:extLst>
            </p:cNvPr>
            <p:cNvSpPr/>
            <p:nvPr/>
          </p:nvSpPr>
          <p:spPr>
            <a:xfrm>
              <a:off x="3473900" y="3102525"/>
              <a:ext cx="649250" cy="650025"/>
            </a:xfrm>
            <a:custGeom>
              <a:avLst/>
              <a:gdLst/>
              <a:ahLst/>
              <a:cxnLst/>
              <a:rect l="l" t="t" r="r" b="b"/>
              <a:pathLst>
                <a:path w="25970" h="26001" extrusionOk="0">
                  <a:moveTo>
                    <a:pt x="12985" y="0"/>
                  </a:moveTo>
                  <a:cubicBezTo>
                    <a:pt x="5796" y="0"/>
                    <a:pt x="0" y="5827"/>
                    <a:pt x="0" y="13016"/>
                  </a:cubicBezTo>
                  <a:cubicBezTo>
                    <a:pt x="0" y="20173"/>
                    <a:pt x="5796" y="26000"/>
                    <a:pt x="12985" y="26000"/>
                  </a:cubicBezTo>
                  <a:cubicBezTo>
                    <a:pt x="20142" y="26000"/>
                    <a:pt x="25969" y="20173"/>
                    <a:pt x="25969" y="13016"/>
                  </a:cubicBezTo>
                  <a:cubicBezTo>
                    <a:pt x="25969" y="5827"/>
                    <a:pt x="20142" y="0"/>
                    <a:pt x="12985" y="0"/>
                  </a:cubicBezTo>
                  <a:close/>
                </a:path>
              </a:pathLst>
            </a:custGeom>
            <a:solidFill>
              <a:srgbClr val="CECE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2234;p25">
              <a:extLst>
                <a:ext uri="{FF2B5EF4-FFF2-40B4-BE49-F238E27FC236}">
                  <a16:creationId xmlns:a16="http://schemas.microsoft.com/office/drawing/2014/main" id="{2D7DC344-1E08-4109-B2B3-EB9BFE3C7242}"/>
                </a:ext>
              </a:extLst>
            </p:cNvPr>
            <p:cNvSpPr/>
            <p:nvPr/>
          </p:nvSpPr>
          <p:spPr>
            <a:xfrm>
              <a:off x="3488150" y="3116775"/>
              <a:ext cx="620750" cy="621525"/>
            </a:xfrm>
            <a:custGeom>
              <a:avLst/>
              <a:gdLst/>
              <a:ahLst/>
              <a:cxnLst/>
              <a:rect l="l" t="t" r="r" b="b"/>
              <a:pathLst>
                <a:path w="24830" h="24861" extrusionOk="0">
                  <a:moveTo>
                    <a:pt x="12415" y="0"/>
                  </a:moveTo>
                  <a:cubicBezTo>
                    <a:pt x="5543" y="0"/>
                    <a:pt x="1" y="5574"/>
                    <a:pt x="1" y="12446"/>
                  </a:cubicBezTo>
                  <a:cubicBezTo>
                    <a:pt x="1" y="19318"/>
                    <a:pt x="5543" y="24860"/>
                    <a:pt x="12415" y="24860"/>
                  </a:cubicBezTo>
                  <a:cubicBezTo>
                    <a:pt x="19255" y="24860"/>
                    <a:pt x="24829" y="19318"/>
                    <a:pt x="24829" y="12446"/>
                  </a:cubicBezTo>
                  <a:cubicBezTo>
                    <a:pt x="24829" y="5574"/>
                    <a:pt x="19255" y="0"/>
                    <a:pt x="124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2235;p25">
              <a:extLst>
                <a:ext uri="{FF2B5EF4-FFF2-40B4-BE49-F238E27FC236}">
                  <a16:creationId xmlns:a16="http://schemas.microsoft.com/office/drawing/2014/main" id="{8014A0FD-442D-459B-B1F2-2DC88FFBBFC8}"/>
                </a:ext>
              </a:extLst>
            </p:cNvPr>
            <p:cNvSpPr/>
            <p:nvPr/>
          </p:nvSpPr>
          <p:spPr>
            <a:xfrm>
              <a:off x="4617950" y="2358300"/>
              <a:ext cx="649225" cy="650025"/>
            </a:xfrm>
            <a:custGeom>
              <a:avLst/>
              <a:gdLst/>
              <a:ahLst/>
              <a:cxnLst/>
              <a:rect l="l" t="t" r="r" b="b"/>
              <a:pathLst>
                <a:path w="25969" h="26001" extrusionOk="0">
                  <a:moveTo>
                    <a:pt x="12985" y="0"/>
                  </a:moveTo>
                  <a:cubicBezTo>
                    <a:pt x="5796" y="0"/>
                    <a:pt x="0" y="5827"/>
                    <a:pt x="0" y="12985"/>
                  </a:cubicBezTo>
                  <a:cubicBezTo>
                    <a:pt x="0" y="20173"/>
                    <a:pt x="5796" y="26000"/>
                    <a:pt x="12985" y="26000"/>
                  </a:cubicBezTo>
                  <a:cubicBezTo>
                    <a:pt x="20142" y="26000"/>
                    <a:pt x="25969" y="20173"/>
                    <a:pt x="25969" y="12985"/>
                  </a:cubicBezTo>
                  <a:cubicBezTo>
                    <a:pt x="25969" y="5827"/>
                    <a:pt x="20142" y="0"/>
                    <a:pt x="12985" y="0"/>
                  </a:cubicBezTo>
                  <a:close/>
                </a:path>
              </a:pathLst>
            </a:custGeom>
            <a:solidFill>
              <a:srgbClr val="CECE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2236;p25">
              <a:extLst>
                <a:ext uri="{FF2B5EF4-FFF2-40B4-BE49-F238E27FC236}">
                  <a16:creationId xmlns:a16="http://schemas.microsoft.com/office/drawing/2014/main" id="{4CCF066F-DDF8-44EC-AE52-84D43F53A1B7}"/>
                </a:ext>
              </a:extLst>
            </p:cNvPr>
            <p:cNvSpPr/>
            <p:nvPr/>
          </p:nvSpPr>
          <p:spPr>
            <a:xfrm>
              <a:off x="4631400" y="2372550"/>
              <a:ext cx="621525" cy="621525"/>
            </a:xfrm>
            <a:custGeom>
              <a:avLst/>
              <a:gdLst/>
              <a:ahLst/>
              <a:cxnLst/>
              <a:rect l="l" t="t" r="r" b="b"/>
              <a:pathLst>
                <a:path w="24861" h="24861" extrusionOk="0">
                  <a:moveTo>
                    <a:pt x="12447" y="0"/>
                  </a:moveTo>
                  <a:cubicBezTo>
                    <a:pt x="5574" y="0"/>
                    <a:pt x="1" y="5542"/>
                    <a:pt x="1" y="12415"/>
                  </a:cubicBezTo>
                  <a:cubicBezTo>
                    <a:pt x="1" y="19287"/>
                    <a:pt x="5574" y="24860"/>
                    <a:pt x="12447" y="24860"/>
                  </a:cubicBezTo>
                  <a:cubicBezTo>
                    <a:pt x="19287" y="24860"/>
                    <a:pt x="24861" y="19287"/>
                    <a:pt x="24861" y="12415"/>
                  </a:cubicBezTo>
                  <a:cubicBezTo>
                    <a:pt x="24861" y="5542"/>
                    <a:pt x="19287" y="0"/>
                    <a:pt x="1244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2242;p25">
              <a:extLst>
                <a:ext uri="{FF2B5EF4-FFF2-40B4-BE49-F238E27FC236}">
                  <a16:creationId xmlns:a16="http://schemas.microsoft.com/office/drawing/2014/main" id="{B157F948-3172-4544-8BCF-E774F9BD8065}"/>
                </a:ext>
              </a:extLst>
            </p:cNvPr>
            <p:cNvSpPr/>
            <p:nvPr/>
          </p:nvSpPr>
          <p:spPr>
            <a:xfrm>
              <a:off x="4731150" y="2042400"/>
              <a:ext cx="232000" cy="296125"/>
            </a:xfrm>
            <a:custGeom>
              <a:avLst/>
              <a:gdLst/>
              <a:ahLst/>
              <a:cxnLst/>
              <a:rect l="l" t="t" r="r" b="b"/>
              <a:pathLst>
                <a:path w="9280" h="11845" extrusionOk="0">
                  <a:moveTo>
                    <a:pt x="919" y="0"/>
                  </a:moveTo>
                  <a:cubicBezTo>
                    <a:pt x="413" y="0"/>
                    <a:pt x="1" y="380"/>
                    <a:pt x="1" y="887"/>
                  </a:cubicBezTo>
                  <a:cubicBezTo>
                    <a:pt x="1" y="1394"/>
                    <a:pt x="413" y="1774"/>
                    <a:pt x="919" y="1774"/>
                  </a:cubicBezTo>
                  <a:cubicBezTo>
                    <a:pt x="1141" y="1774"/>
                    <a:pt x="1331" y="1711"/>
                    <a:pt x="1489" y="1552"/>
                  </a:cubicBezTo>
                  <a:lnTo>
                    <a:pt x="8172" y="6651"/>
                  </a:lnTo>
                  <a:lnTo>
                    <a:pt x="8203" y="10103"/>
                  </a:lnTo>
                  <a:cubicBezTo>
                    <a:pt x="7792" y="10166"/>
                    <a:pt x="7507" y="10546"/>
                    <a:pt x="7507" y="10958"/>
                  </a:cubicBezTo>
                  <a:cubicBezTo>
                    <a:pt x="7507" y="11465"/>
                    <a:pt x="7887" y="11845"/>
                    <a:pt x="8393" y="11845"/>
                  </a:cubicBezTo>
                  <a:cubicBezTo>
                    <a:pt x="8900" y="11845"/>
                    <a:pt x="9280" y="11465"/>
                    <a:pt x="9280" y="10958"/>
                  </a:cubicBezTo>
                  <a:cubicBezTo>
                    <a:pt x="9280" y="10514"/>
                    <a:pt x="8963" y="10166"/>
                    <a:pt x="8583" y="10071"/>
                  </a:cubicBezTo>
                  <a:lnTo>
                    <a:pt x="8552" y="6556"/>
                  </a:lnTo>
                  <a:cubicBezTo>
                    <a:pt x="8552" y="6493"/>
                    <a:pt x="8520" y="6429"/>
                    <a:pt x="8457" y="6397"/>
                  </a:cubicBezTo>
                  <a:lnTo>
                    <a:pt x="1711" y="1267"/>
                  </a:lnTo>
                  <a:cubicBezTo>
                    <a:pt x="1774" y="1140"/>
                    <a:pt x="1806" y="1014"/>
                    <a:pt x="1806" y="887"/>
                  </a:cubicBezTo>
                  <a:cubicBezTo>
                    <a:pt x="1806" y="380"/>
                    <a:pt x="1394" y="0"/>
                    <a:pt x="919" y="0"/>
                  </a:cubicBezTo>
                  <a:close/>
                </a:path>
              </a:pathLst>
            </a:custGeom>
            <a:solidFill>
              <a:srgbClr val="C4C4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2243;p25">
              <a:extLst>
                <a:ext uri="{FF2B5EF4-FFF2-40B4-BE49-F238E27FC236}">
                  <a16:creationId xmlns:a16="http://schemas.microsoft.com/office/drawing/2014/main" id="{621C71A9-9971-443C-905E-EEB66BD767AA}"/>
                </a:ext>
              </a:extLst>
            </p:cNvPr>
            <p:cNvSpPr/>
            <p:nvPr/>
          </p:nvSpPr>
          <p:spPr>
            <a:xfrm>
              <a:off x="4952050" y="2691600"/>
              <a:ext cx="31700" cy="31700"/>
            </a:xfrm>
            <a:custGeom>
              <a:avLst/>
              <a:gdLst/>
              <a:ahLst/>
              <a:cxnLst/>
              <a:rect l="l" t="t" r="r" b="b"/>
              <a:pathLst>
                <a:path w="1268" h="1268" extrusionOk="0">
                  <a:moveTo>
                    <a:pt x="444" y="1"/>
                  </a:moveTo>
                  <a:lnTo>
                    <a:pt x="1" y="444"/>
                  </a:lnTo>
                  <a:lnTo>
                    <a:pt x="856" y="1268"/>
                  </a:lnTo>
                  <a:lnTo>
                    <a:pt x="1267" y="856"/>
                  </a:lnTo>
                  <a:lnTo>
                    <a:pt x="444" y="1"/>
                  </a:lnTo>
                  <a:close/>
                </a:path>
              </a:pathLst>
            </a:custGeom>
            <a:solidFill>
              <a:srgbClr val="C4C4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2244;p25">
              <a:extLst>
                <a:ext uri="{FF2B5EF4-FFF2-40B4-BE49-F238E27FC236}">
                  <a16:creationId xmlns:a16="http://schemas.microsoft.com/office/drawing/2014/main" id="{1D5A3FC4-1870-49BD-BF15-A1777030CBCB}"/>
                </a:ext>
              </a:extLst>
            </p:cNvPr>
            <p:cNvSpPr/>
            <p:nvPr/>
          </p:nvSpPr>
          <p:spPr>
            <a:xfrm>
              <a:off x="4970275" y="2710025"/>
              <a:ext cx="121150" cy="118975"/>
            </a:xfrm>
            <a:custGeom>
              <a:avLst/>
              <a:gdLst/>
              <a:ahLst/>
              <a:cxnLst/>
              <a:rect l="l" t="t" r="r" b="b"/>
              <a:pathLst>
                <a:path w="4846" h="4759" extrusionOk="0">
                  <a:moveTo>
                    <a:pt x="681" y="0"/>
                  </a:moveTo>
                  <a:cubicBezTo>
                    <a:pt x="665" y="0"/>
                    <a:pt x="649" y="8"/>
                    <a:pt x="633" y="24"/>
                  </a:cubicBezTo>
                  <a:lnTo>
                    <a:pt x="32" y="626"/>
                  </a:lnTo>
                  <a:cubicBezTo>
                    <a:pt x="0" y="657"/>
                    <a:pt x="0" y="689"/>
                    <a:pt x="32" y="721"/>
                  </a:cubicBezTo>
                  <a:lnTo>
                    <a:pt x="3959" y="4616"/>
                  </a:lnTo>
                  <a:cubicBezTo>
                    <a:pt x="4054" y="4711"/>
                    <a:pt x="4180" y="4758"/>
                    <a:pt x="4307" y="4758"/>
                  </a:cubicBezTo>
                  <a:cubicBezTo>
                    <a:pt x="4434" y="4758"/>
                    <a:pt x="4560" y="4711"/>
                    <a:pt x="4655" y="4616"/>
                  </a:cubicBezTo>
                  <a:cubicBezTo>
                    <a:pt x="4845" y="4426"/>
                    <a:pt x="4845" y="4109"/>
                    <a:pt x="4655" y="3919"/>
                  </a:cubicBezTo>
                  <a:lnTo>
                    <a:pt x="728" y="24"/>
                  </a:lnTo>
                  <a:cubicBezTo>
                    <a:pt x="713" y="8"/>
                    <a:pt x="697" y="0"/>
                    <a:pt x="681" y="0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2245;p25">
              <a:extLst>
                <a:ext uri="{FF2B5EF4-FFF2-40B4-BE49-F238E27FC236}">
                  <a16:creationId xmlns:a16="http://schemas.microsoft.com/office/drawing/2014/main" id="{7C723F37-5704-4B85-93DA-3755F1458959}"/>
                </a:ext>
              </a:extLst>
            </p:cNvPr>
            <p:cNvSpPr/>
            <p:nvPr/>
          </p:nvSpPr>
          <p:spPr>
            <a:xfrm>
              <a:off x="4895850" y="2564625"/>
              <a:ext cx="10300" cy="5875"/>
            </a:xfrm>
            <a:custGeom>
              <a:avLst/>
              <a:gdLst/>
              <a:ahLst/>
              <a:cxnLst/>
              <a:rect l="l" t="t" r="r" b="b"/>
              <a:pathLst>
                <a:path w="412" h="235" extrusionOk="0">
                  <a:moveTo>
                    <a:pt x="77" y="0"/>
                  </a:moveTo>
                  <a:cubicBezTo>
                    <a:pt x="34" y="0"/>
                    <a:pt x="0" y="30"/>
                    <a:pt x="0" y="76"/>
                  </a:cubicBezTo>
                  <a:cubicBezTo>
                    <a:pt x="0" y="140"/>
                    <a:pt x="32" y="171"/>
                    <a:pt x="95" y="203"/>
                  </a:cubicBezTo>
                  <a:cubicBezTo>
                    <a:pt x="158" y="203"/>
                    <a:pt x="222" y="203"/>
                    <a:pt x="285" y="235"/>
                  </a:cubicBezTo>
                  <a:lnTo>
                    <a:pt x="317" y="235"/>
                  </a:lnTo>
                  <a:cubicBezTo>
                    <a:pt x="348" y="235"/>
                    <a:pt x="380" y="203"/>
                    <a:pt x="412" y="171"/>
                  </a:cubicBezTo>
                  <a:cubicBezTo>
                    <a:pt x="412" y="108"/>
                    <a:pt x="380" y="76"/>
                    <a:pt x="348" y="45"/>
                  </a:cubicBezTo>
                  <a:cubicBezTo>
                    <a:pt x="253" y="13"/>
                    <a:pt x="190" y="13"/>
                    <a:pt x="127" y="13"/>
                  </a:cubicBezTo>
                  <a:cubicBezTo>
                    <a:pt x="110" y="4"/>
                    <a:pt x="93" y="0"/>
                    <a:pt x="77" y="0"/>
                  </a:cubicBezTo>
                  <a:close/>
                </a:path>
              </a:pathLst>
            </a:custGeom>
            <a:solidFill>
              <a:srgbClr val="3047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2246;p25">
              <a:extLst>
                <a:ext uri="{FF2B5EF4-FFF2-40B4-BE49-F238E27FC236}">
                  <a16:creationId xmlns:a16="http://schemas.microsoft.com/office/drawing/2014/main" id="{E3FBD091-84DF-4D51-BA09-210B0B8C0260}"/>
                </a:ext>
              </a:extLst>
            </p:cNvPr>
            <p:cNvSpPr/>
            <p:nvPr/>
          </p:nvSpPr>
          <p:spPr>
            <a:xfrm>
              <a:off x="4910875" y="2567800"/>
              <a:ext cx="45150" cy="35950"/>
            </a:xfrm>
            <a:custGeom>
              <a:avLst/>
              <a:gdLst/>
              <a:ahLst/>
              <a:cxnLst/>
              <a:rect l="l" t="t" r="r" b="b"/>
              <a:pathLst>
                <a:path w="1806" h="1438" extrusionOk="0">
                  <a:moveTo>
                    <a:pt x="109" y="0"/>
                  </a:moveTo>
                  <a:cubicBezTo>
                    <a:pt x="66" y="0"/>
                    <a:pt x="33" y="29"/>
                    <a:pt x="33" y="76"/>
                  </a:cubicBezTo>
                  <a:cubicBezTo>
                    <a:pt x="1" y="139"/>
                    <a:pt x="33" y="203"/>
                    <a:pt x="96" y="234"/>
                  </a:cubicBezTo>
                  <a:cubicBezTo>
                    <a:pt x="603" y="361"/>
                    <a:pt x="1014" y="678"/>
                    <a:pt x="1331" y="1058"/>
                  </a:cubicBezTo>
                  <a:cubicBezTo>
                    <a:pt x="1426" y="1153"/>
                    <a:pt x="1489" y="1279"/>
                    <a:pt x="1553" y="1374"/>
                  </a:cubicBezTo>
                  <a:cubicBezTo>
                    <a:pt x="1584" y="1406"/>
                    <a:pt x="1616" y="1438"/>
                    <a:pt x="1679" y="1438"/>
                  </a:cubicBezTo>
                  <a:cubicBezTo>
                    <a:pt x="1679" y="1438"/>
                    <a:pt x="1711" y="1438"/>
                    <a:pt x="1711" y="1406"/>
                  </a:cubicBezTo>
                  <a:cubicBezTo>
                    <a:pt x="1774" y="1374"/>
                    <a:pt x="1806" y="1311"/>
                    <a:pt x="1774" y="1248"/>
                  </a:cubicBezTo>
                  <a:cubicBezTo>
                    <a:pt x="1679" y="1153"/>
                    <a:pt x="1616" y="1026"/>
                    <a:pt x="1521" y="931"/>
                  </a:cubicBezTo>
                  <a:cubicBezTo>
                    <a:pt x="1173" y="488"/>
                    <a:pt x="698" y="171"/>
                    <a:pt x="159" y="13"/>
                  </a:cubicBezTo>
                  <a:cubicBezTo>
                    <a:pt x="142" y="4"/>
                    <a:pt x="125" y="0"/>
                    <a:pt x="109" y="0"/>
                  </a:cubicBezTo>
                  <a:close/>
                </a:path>
              </a:pathLst>
            </a:custGeom>
            <a:solidFill>
              <a:srgbClr val="3047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2247;p25">
              <a:extLst>
                <a:ext uri="{FF2B5EF4-FFF2-40B4-BE49-F238E27FC236}">
                  <a16:creationId xmlns:a16="http://schemas.microsoft.com/office/drawing/2014/main" id="{839F47C9-67C5-4A87-ACF7-4E44CB201E4C}"/>
                </a:ext>
              </a:extLst>
            </p:cNvPr>
            <p:cNvSpPr/>
            <p:nvPr/>
          </p:nvSpPr>
          <p:spPr>
            <a:xfrm>
              <a:off x="4794500" y="2537225"/>
              <a:ext cx="190050" cy="189250"/>
            </a:xfrm>
            <a:custGeom>
              <a:avLst/>
              <a:gdLst/>
              <a:ahLst/>
              <a:cxnLst/>
              <a:rect l="l" t="t" r="r" b="b"/>
              <a:pathLst>
                <a:path w="7602" h="7570" extrusionOk="0">
                  <a:moveTo>
                    <a:pt x="3801" y="539"/>
                  </a:moveTo>
                  <a:cubicBezTo>
                    <a:pt x="5606" y="539"/>
                    <a:pt x="7063" y="1996"/>
                    <a:pt x="7063" y="3801"/>
                  </a:cubicBezTo>
                  <a:cubicBezTo>
                    <a:pt x="7063" y="5606"/>
                    <a:pt x="5606" y="7063"/>
                    <a:pt x="3801" y="7063"/>
                  </a:cubicBezTo>
                  <a:cubicBezTo>
                    <a:pt x="1996" y="7063"/>
                    <a:pt x="539" y="5606"/>
                    <a:pt x="539" y="3801"/>
                  </a:cubicBezTo>
                  <a:cubicBezTo>
                    <a:pt x="539" y="1996"/>
                    <a:pt x="1996" y="539"/>
                    <a:pt x="3801" y="539"/>
                  </a:cubicBezTo>
                  <a:close/>
                  <a:moveTo>
                    <a:pt x="3801" y="0"/>
                  </a:moveTo>
                  <a:cubicBezTo>
                    <a:pt x="1711" y="0"/>
                    <a:pt x="0" y="1711"/>
                    <a:pt x="0" y="3801"/>
                  </a:cubicBezTo>
                  <a:cubicBezTo>
                    <a:pt x="0" y="5891"/>
                    <a:pt x="1711" y="7569"/>
                    <a:pt x="3801" y="7569"/>
                  </a:cubicBezTo>
                  <a:cubicBezTo>
                    <a:pt x="5891" y="7569"/>
                    <a:pt x="7601" y="5891"/>
                    <a:pt x="7601" y="3801"/>
                  </a:cubicBezTo>
                  <a:cubicBezTo>
                    <a:pt x="7601" y="1711"/>
                    <a:pt x="5891" y="0"/>
                    <a:pt x="3801" y="0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2248;p25">
              <a:extLst>
                <a:ext uri="{FF2B5EF4-FFF2-40B4-BE49-F238E27FC236}">
                  <a16:creationId xmlns:a16="http://schemas.microsoft.com/office/drawing/2014/main" id="{E2DB538F-7EEA-463A-9EC1-99025425B0E3}"/>
                </a:ext>
              </a:extLst>
            </p:cNvPr>
            <p:cNvSpPr/>
            <p:nvPr/>
          </p:nvSpPr>
          <p:spPr>
            <a:xfrm>
              <a:off x="3775550" y="2178575"/>
              <a:ext cx="44350" cy="898625"/>
            </a:xfrm>
            <a:custGeom>
              <a:avLst/>
              <a:gdLst/>
              <a:ahLst/>
              <a:cxnLst/>
              <a:rect l="l" t="t" r="r" b="b"/>
              <a:pathLst>
                <a:path w="1774" h="35945" extrusionOk="0">
                  <a:moveTo>
                    <a:pt x="887" y="0"/>
                  </a:moveTo>
                  <a:cubicBezTo>
                    <a:pt x="380" y="0"/>
                    <a:pt x="0" y="412"/>
                    <a:pt x="0" y="887"/>
                  </a:cubicBezTo>
                  <a:cubicBezTo>
                    <a:pt x="0" y="1331"/>
                    <a:pt x="285" y="1679"/>
                    <a:pt x="697" y="1774"/>
                  </a:cubicBezTo>
                  <a:lnTo>
                    <a:pt x="697" y="34171"/>
                  </a:lnTo>
                  <a:cubicBezTo>
                    <a:pt x="285" y="34266"/>
                    <a:pt x="0" y="34615"/>
                    <a:pt x="0" y="35058"/>
                  </a:cubicBezTo>
                  <a:cubicBezTo>
                    <a:pt x="0" y="35565"/>
                    <a:pt x="380" y="35945"/>
                    <a:pt x="887" y="35945"/>
                  </a:cubicBezTo>
                  <a:cubicBezTo>
                    <a:pt x="1394" y="35945"/>
                    <a:pt x="1774" y="35565"/>
                    <a:pt x="1774" y="35058"/>
                  </a:cubicBezTo>
                  <a:cubicBezTo>
                    <a:pt x="1774" y="34615"/>
                    <a:pt x="1489" y="34266"/>
                    <a:pt x="1077" y="34171"/>
                  </a:cubicBezTo>
                  <a:lnTo>
                    <a:pt x="1077" y="1774"/>
                  </a:lnTo>
                  <a:cubicBezTo>
                    <a:pt x="1489" y="1679"/>
                    <a:pt x="1774" y="1331"/>
                    <a:pt x="1774" y="887"/>
                  </a:cubicBezTo>
                  <a:cubicBezTo>
                    <a:pt x="1774" y="412"/>
                    <a:pt x="1394" y="0"/>
                    <a:pt x="887" y="0"/>
                  </a:cubicBezTo>
                  <a:close/>
                </a:path>
              </a:pathLst>
            </a:custGeom>
            <a:solidFill>
              <a:srgbClr val="C4C4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2249;p25">
              <a:extLst>
                <a:ext uri="{FF2B5EF4-FFF2-40B4-BE49-F238E27FC236}">
                  <a16:creationId xmlns:a16="http://schemas.microsoft.com/office/drawing/2014/main" id="{6449E31E-4B60-4645-BB2A-BAAE11D5E8E9}"/>
                </a:ext>
              </a:extLst>
            </p:cNvPr>
            <p:cNvSpPr/>
            <p:nvPr/>
          </p:nvSpPr>
          <p:spPr>
            <a:xfrm>
              <a:off x="3709825" y="3338450"/>
              <a:ext cx="172625" cy="196375"/>
            </a:xfrm>
            <a:custGeom>
              <a:avLst/>
              <a:gdLst/>
              <a:ahLst/>
              <a:cxnLst/>
              <a:rect l="l" t="t" r="r" b="b"/>
              <a:pathLst>
                <a:path w="6905" h="7855" extrusionOk="0">
                  <a:moveTo>
                    <a:pt x="3453" y="507"/>
                  </a:moveTo>
                  <a:cubicBezTo>
                    <a:pt x="4245" y="507"/>
                    <a:pt x="4973" y="792"/>
                    <a:pt x="5511" y="1330"/>
                  </a:cubicBezTo>
                  <a:cubicBezTo>
                    <a:pt x="6081" y="1900"/>
                    <a:pt x="6398" y="2629"/>
                    <a:pt x="6398" y="3421"/>
                  </a:cubicBezTo>
                  <a:cubicBezTo>
                    <a:pt x="6398" y="3959"/>
                    <a:pt x="6303" y="4371"/>
                    <a:pt x="6113" y="4687"/>
                  </a:cubicBezTo>
                  <a:cubicBezTo>
                    <a:pt x="6113" y="4719"/>
                    <a:pt x="6081" y="4719"/>
                    <a:pt x="6050" y="4751"/>
                  </a:cubicBezTo>
                  <a:cubicBezTo>
                    <a:pt x="5416" y="5701"/>
                    <a:pt x="5036" y="6556"/>
                    <a:pt x="4973" y="7348"/>
                  </a:cubicBezTo>
                  <a:lnTo>
                    <a:pt x="1933" y="7348"/>
                  </a:lnTo>
                  <a:cubicBezTo>
                    <a:pt x="1838" y="6239"/>
                    <a:pt x="1204" y="5289"/>
                    <a:pt x="919" y="4877"/>
                  </a:cubicBezTo>
                  <a:cubicBezTo>
                    <a:pt x="888" y="4814"/>
                    <a:pt x="824" y="4751"/>
                    <a:pt x="824" y="4719"/>
                  </a:cubicBezTo>
                  <a:cubicBezTo>
                    <a:pt x="634" y="4371"/>
                    <a:pt x="539" y="3959"/>
                    <a:pt x="508" y="3516"/>
                  </a:cubicBezTo>
                  <a:cubicBezTo>
                    <a:pt x="508" y="2724"/>
                    <a:pt x="793" y="1995"/>
                    <a:pt x="1331" y="1394"/>
                  </a:cubicBezTo>
                  <a:cubicBezTo>
                    <a:pt x="1901" y="824"/>
                    <a:pt x="2629" y="507"/>
                    <a:pt x="3421" y="507"/>
                  </a:cubicBezTo>
                  <a:close/>
                  <a:moveTo>
                    <a:pt x="3421" y="0"/>
                  </a:moveTo>
                  <a:cubicBezTo>
                    <a:pt x="2503" y="0"/>
                    <a:pt x="1648" y="380"/>
                    <a:pt x="983" y="1045"/>
                  </a:cubicBezTo>
                  <a:cubicBezTo>
                    <a:pt x="318" y="1742"/>
                    <a:pt x="1" y="2629"/>
                    <a:pt x="33" y="3547"/>
                  </a:cubicBezTo>
                  <a:cubicBezTo>
                    <a:pt x="33" y="4054"/>
                    <a:pt x="159" y="4497"/>
                    <a:pt x="381" y="4941"/>
                  </a:cubicBezTo>
                  <a:cubicBezTo>
                    <a:pt x="381" y="5004"/>
                    <a:pt x="444" y="5067"/>
                    <a:pt x="508" y="5162"/>
                  </a:cubicBezTo>
                  <a:cubicBezTo>
                    <a:pt x="761" y="5542"/>
                    <a:pt x="1363" y="6429"/>
                    <a:pt x="1458" y="7379"/>
                  </a:cubicBezTo>
                  <a:cubicBezTo>
                    <a:pt x="1458" y="7664"/>
                    <a:pt x="1679" y="7854"/>
                    <a:pt x="1933" y="7854"/>
                  </a:cubicBezTo>
                  <a:lnTo>
                    <a:pt x="4973" y="7854"/>
                  </a:lnTo>
                  <a:cubicBezTo>
                    <a:pt x="5226" y="7854"/>
                    <a:pt x="5448" y="7664"/>
                    <a:pt x="5480" y="7411"/>
                  </a:cubicBezTo>
                  <a:cubicBezTo>
                    <a:pt x="5511" y="6714"/>
                    <a:pt x="5860" y="5922"/>
                    <a:pt x="6461" y="5067"/>
                  </a:cubicBezTo>
                  <a:cubicBezTo>
                    <a:pt x="6493" y="5004"/>
                    <a:pt x="6525" y="4972"/>
                    <a:pt x="6525" y="4941"/>
                  </a:cubicBezTo>
                  <a:cubicBezTo>
                    <a:pt x="6778" y="4561"/>
                    <a:pt x="6873" y="4054"/>
                    <a:pt x="6873" y="3421"/>
                  </a:cubicBezTo>
                  <a:cubicBezTo>
                    <a:pt x="6905" y="2502"/>
                    <a:pt x="6525" y="1647"/>
                    <a:pt x="5891" y="982"/>
                  </a:cubicBezTo>
                  <a:cubicBezTo>
                    <a:pt x="5226" y="349"/>
                    <a:pt x="4371" y="0"/>
                    <a:pt x="3421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2250;p25">
              <a:extLst>
                <a:ext uri="{FF2B5EF4-FFF2-40B4-BE49-F238E27FC236}">
                  <a16:creationId xmlns:a16="http://schemas.microsoft.com/office/drawing/2014/main" id="{5A3F6A6C-C314-4132-8987-EEA3F8B6F81C}"/>
                </a:ext>
              </a:extLst>
            </p:cNvPr>
            <p:cNvSpPr/>
            <p:nvPr/>
          </p:nvSpPr>
          <p:spPr>
            <a:xfrm>
              <a:off x="3753375" y="3542700"/>
              <a:ext cx="87900" cy="13500"/>
            </a:xfrm>
            <a:custGeom>
              <a:avLst/>
              <a:gdLst/>
              <a:ahLst/>
              <a:cxnLst/>
              <a:rect l="l" t="t" r="r" b="b"/>
              <a:pathLst>
                <a:path w="3516" h="540" extrusionOk="0">
                  <a:moveTo>
                    <a:pt x="222" y="1"/>
                  </a:moveTo>
                  <a:cubicBezTo>
                    <a:pt x="96" y="1"/>
                    <a:pt x="1" y="96"/>
                    <a:pt x="1" y="223"/>
                  </a:cubicBezTo>
                  <a:lnTo>
                    <a:pt x="1" y="286"/>
                  </a:lnTo>
                  <a:cubicBezTo>
                    <a:pt x="1" y="444"/>
                    <a:pt x="96" y="539"/>
                    <a:pt x="222" y="539"/>
                  </a:cubicBezTo>
                  <a:lnTo>
                    <a:pt x="3294" y="539"/>
                  </a:lnTo>
                  <a:cubicBezTo>
                    <a:pt x="3421" y="539"/>
                    <a:pt x="3516" y="444"/>
                    <a:pt x="3516" y="286"/>
                  </a:cubicBezTo>
                  <a:lnTo>
                    <a:pt x="3516" y="223"/>
                  </a:lnTo>
                  <a:cubicBezTo>
                    <a:pt x="3516" y="96"/>
                    <a:pt x="3421" y="1"/>
                    <a:pt x="3294" y="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2251;p25">
              <a:extLst>
                <a:ext uri="{FF2B5EF4-FFF2-40B4-BE49-F238E27FC236}">
                  <a16:creationId xmlns:a16="http://schemas.microsoft.com/office/drawing/2014/main" id="{94C6C2E5-5687-432B-A342-8D9BF19FD957}"/>
                </a:ext>
              </a:extLst>
            </p:cNvPr>
            <p:cNvSpPr/>
            <p:nvPr/>
          </p:nvSpPr>
          <p:spPr>
            <a:xfrm>
              <a:off x="3757350" y="3563300"/>
              <a:ext cx="77600" cy="14275"/>
            </a:xfrm>
            <a:custGeom>
              <a:avLst/>
              <a:gdLst/>
              <a:ahLst/>
              <a:cxnLst/>
              <a:rect l="l" t="t" r="r" b="b"/>
              <a:pathLst>
                <a:path w="3104" h="571" extrusionOk="0">
                  <a:moveTo>
                    <a:pt x="222" y="0"/>
                  </a:moveTo>
                  <a:cubicBezTo>
                    <a:pt x="95" y="0"/>
                    <a:pt x="0" y="95"/>
                    <a:pt x="0" y="222"/>
                  </a:cubicBezTo>
                  <a:lnTo>
                    <a:pt x="0" y="349"/>
                  </a:lnTo>
                  <a:cubicBezTo>
                    <a:pt x="0" y="475"/>
                    <a:pt x="95" y="570"/>
                    <a:pt x="222" y="570"/>
                  </a:cubicBezTo>
                  <a:lnTo>
                    <a:pt x="2882" y="570"/>
                  </a:lnTo>
                  <a:cubicBezTo>
                    <a:pt x="3009" y="570"/>
                    <a:pt x="3104" y="475"/>
                    <a:pt x="3104" y="349"/>
                  </a:cubicBezTo>
                  <a:lnTo>
                    <a:pt x="3104" y="222"/>
                  </a:lnTo>
                  <a:cubicBezTo>
                    <a:pt x="3104" y="95"/>
                    <a:pt x="3009" y="0"/>
                    <a:pt x="2882" y="0"/>
                  </a:cubicBezTo>
                  <a:close/>
                </a:path>
              </a:pathLst>
            </a:custGeom>
            <a:solidFill>
              <a:srgbClr val="F2A3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2252;p25">
              <a:extLst>
                <a:ext uri="{FF2B5EF4-FFF2-40B4-BE49-F238E27FC236}">
                  <a16:creationId xmlns:a16="http://schemas.microsoft.com/office/drawing/2014/main" id="{F493E842-5232-4FEA-9C84-39ED42646B67}"/>
                </a:ext>
              </a:extLst>
            </p:cNvPr>
            <p:cNvSpPr/>
            <p:nvPr/>
          </p:nvSpPr>
          <p:spPr>
            <a:xfrm>
              <a:off x="3761300" y="3585475"/>
              <a:ext cx="69700" cy="16650"/>
            </a:xfrm>
            <a:custGeom>
              <a:avLst/>
              <a:gdLst/>
              <a:ahLst/>
              <a:cxnLst/>
              <a:rect l="l" t="t" r="r" b="b"/>
              <a:pathLst>
                <a:path w="2788" h="666" extrusionOk="0">
                  <a:moveTo>
                    <a:pt x="190" y="0"/>
                  </a:moveTo>
                  <a:cubicBezTo>
                    <a:pt x="95" y="0"/>
                    <a:pt x="0" y="63"/>
                    <a:pt x="32" y="127"/>
                  </a:cubicBezTo>
                  <a:cubicBezTo>
                    <a:pt x="159" y="443"/>
                    <a:pt x="729" y="665"/>
                    <a:pt x="1394" y="665"/>
                  </a:cubicBezTo>
                  <a:cubicBezTo>
                    <a:pt x="2091" y="665"/>
                    <a:pt x="2661" y="443"/>
                    <a:pt x="2787" y="127"/>
                  </a:cubicBezTo>
                  <a:cubicBezTo>
                    <a:pt x="2787" y="63"/>
                    <a:pt x="2724" y="0"/>
                    <a:pt x="2629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solidFill>
                <a:schemeClr val="accent1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2253;p25">
              <a:extLst>
                <a:ext uri="{FF2B5EF4-FFF2-40B4-BE49-F238E27FC236}">
                  <a16:creationId xmlns:a16="http://schemas.microsoft.com/office/drawing/2014/main" id="{FE3D77E6-B7FC-45E8-B76D-6D4C308ED7DF}"/>
                </a:ext>
              </a:extLst>
            </p:cNvPr>
            <p:cNvSpPr/>
            <p:nvPr/>
          </p:nvSpPr>
          <p:spPr>
            <a:xfrm>
              <a:off x="3789800" y="3253725"/>
              <a:ext cx="13475" cy="55450"/>
            </a:xfrm>
            <a:custGeom>
              <a:avLst/>
              <a:gdLst/>
              <a:ahLst/>
              <a:cxnLst/>
              <a:rect l="l" t="t" r="r" b="b"/>
              <a:pathLst>
                <a:path w="539" h="2218" extrusionOk="0">
                  <a:moveTo>
                    <a:pt x="222" y="1"/>
                  </a:moveTo>
                  <a:cubicBezTo>
                    <a:pt x="95" y="1"/>
                    <a:pt x="0" y="96"/>
                    <a:pt x="0" y="222"/>
                  </a:cubicBezTo>
                  <a:lnTo>
                    <a:pt x="254" y="2218"/>
                  </a:lnTo>
                  <a:lnTo>
                    <a:pt x="507" y="222"/>
                  </a:lnTo>
                  <a:cubicBezTo>
                    <a:pt x="539" y="96"/>
                    <a:pt x="444" y="1"/>
                    <a:pt x="317" y="1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2254;p25">
              <a:extLst>
                <a:ext uri="{FF2B5EF4-FFF2-40B4-BE49-F238E27FC236}">
                  <a16:creationId xmlns:a16="http://schemas.microsoft.com/office/drawing/2014/main" id="{849E5A66-857C-4FCA-877F-DA8DA94540BC}"/>
                </a:ext>
              </a:extLst>
            </p:cNvPr>
            <p:cNvSpPr/>
            <p:nvPr/>
          </p:nvSpPr>
          <p:spPr>
            <a:xfrm>
              <a:off x="3665500" y="3305800"/>
              <a:ext cx="41975" cy="41375"/>
            </a:xfrm>
            <a:custGeom>
              <a:avLst/>
              <a:gdLst/>
              <a:ahLst/>
              <a:cxnLst/>
              <a:rect l="l" t="t" r="r" b="b"/>
              <a:pathLst>
                <a:path w="1679" h="1655" extrusionOk="0">
                  <a:moveTo>
                    <a:pt x="313" y="0"/>
                  </a:moveTo>
                  <a:cubicBezTo>
                    <a:pt x="262" y="0"/>
                    <a:pt x="206" y="24"/>
                    <a:pt x="159" y="71"/>
                  </a:cubicBezTo>
                  <a:lnTo>
                    <a:pt x="95" y="135"/>
                  </a:lnTo>
                  <a:cubicBezTo>
                    <a:pt x="0" y="230"/>
                    <a:pt x="0" y="356"/>
                    <a:pt x="95" y="420"/>
                  </a:cubicBezTo>
                  <a:lnTo>
                    <a:pt x="1679" y="1655"/>
                  </a:lnTo>
                  <a:lnTo>
                    <a:pt x="444" y="71"/>
                  </a:lnTo>
                  <a:cubicBezTo>
                    <a:pt x="412" y="24"/>
                    <a:pt x="365" y="0"/>
                    <a:pt x="313" y="0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2255;p25">
              <a:extLst>
                <a:ext uri="{FF2B5EF4-FFF2-40B4-BE49-F238E27FC236}">
                  <a16:creationId xmlns:a16="http://schemas.microsoft.com/office/drawing/2014/main" id="{E31B3C29-D1C4-45FC-AD7E-C6C9BE7C5355}"/>
                </a:ext>
              </a:extLst>
            </p:cNvPr>
            <p:cNvSpPr/>
            <p:nvPr/>
          </p:nvSpPr>
          <p:spPr>
            <a:xfrm>
              <a:off x="3617200" y="3430925"/>
              <a:ext cx="54650" cy="12200"/>
            </a:xfrm>
            <a:custGeom>
              <a:avLst/>
              <a:gdLst/>
              <a:ahLst/>
              <a:cxnLst/>
              <a:rect l="l" t="t" r="r" b="b"/>
              <a:pathLst>
                <a:path w="2186" h="488" extrusionOk="0">
                  <a:moveTo>
                    <a:pt x="174" y="0"/>
                  </a:moveTo>
                  <a:cubicBezTo>
                    <a:pt x="72" y="0"/>
                    <a:pt x="1" y="87"/>
                    <a:pt x="1" y="197"/>
                  </a:cubicBezTo>
                  <a:lnTo>
                    <a:pt x="1" y="292"/>
                  </a:lnTo>
                  <a:cubicBezTo>
                    <a:pt x="1" y="402"/>
                    <a:pt x="72" y="488"/>
                    <a:pt x="174" y="488"/>
                  </a:cubicBezTo>
                  <a:cubicBezTo>
                    <a:pt x="190" y="488"/>
                    <a:pt x="206" y="486"/>
                    <a:pt x="222" y="482"/>
                  </a:cubicBezTo>
                  <a:lnTo>
                    <a:pt x="2186" y="228"/>
                  </a:lnTo>
                  <a:lnTo>
                    <a:pt x="222" y="7"/>
                  </a:lnTo>
                  <a:cubicBezTo>
                    <a:pt x="206" y="2"/>
                    <a:pt x="190" y="0"/>
                    <a:pt x="174" y="0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2256;p25">
              <a:extLst>
                <a:ext uri="{FF2B5EF4-FFF2-40B4-BE49-F238E27FC236}">
                  <a16:creationId xmlns:a16="http://schemas.microsoft.com/office/drawing/2014/main" id="{EF232BB1-3EBA-4559-82D2-8423162A4B2E}"/>
                </a:ext>
              </a:extLst>
            </p:cNvPr>
            <p:cNvSpPr/>
            <p:nvPr/>
          </p:nvSpPr>
          <p:spPr>
            <a:xfrm>
              <a:off x="3924400" y="3426325"/>
              <a:ext cx="55450" cy="12850"/>
            </a:xfrm>
            <a:custGeom>
              <a:avLst/>
              <a:gdLst/>
              <a:ahLst/>
              <a:cxnLst/>
              <a:rect l="l" t="t" r="r" b="b"/>
              <a:pathLst>
                <a:path w="2218" h="514" extrusionOk="0">
                  <a:moveTo>
                    <a:pt x="1995" y="1"/>
                  </a:moveTo>
                  <a:lnTo>
                    <a:pt x="0" y="254"/>
                  </a:lnTo>
                  <a:lnTo>
                    <a:pt x="1995" y="507"/>
                  </a:lnTo>
                  <a:cubicBezTo>
                    <a:pt x="2008" y="511"/>
                    <a:pt x="2021" y="513"/>
                    <a:pt x="2034" y="513"/>
                  </a:cubicBezTo>
                  <a:cubicBezTo>
                    <a:pt x="2121" y="513"/>
                    <a:pt x="2217" y="427"/>
                    <a:pt x="2217" y="317"/>
                  </a:cubicBezTo>
                  <a:lnTo>
                    <a:pt x="2217" y="222"/>
                  </a:lnTo>
                  <a:cubicBezTo>
                    <a:pt x="2217" y="96"/>
                    <a:pt x="2090" y="1"/>
                    <a:pt x="1995" y="1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2257;p25">
              <a:extLst>
                <a:ext uri="{FF2B5EF4-FFF2-40B4-BE49-F238E27FC236}">
                  <a16:creationId xmlns:a16="http://schemas.microsoft.com/office/drawing/2014/main" id="{1A398D8D-0D29-4AA9-BB91-4B963F3E2286}"/>
                </a:ext>
              </a:extLst>
            </p:cNvPr>
            <p:cNvSpPr/>
            <p:nvPr/>
          </p:nvSpPr>
          <p:spPr>
            <a:xfrm>
              <a:off x="3886400" y="3302700"/>
              <a:ext cx="41975" cy="41325"/>
            </a:xfrm>
            <a:custGeom>
              <a:avLst/>
              <a:gdLst/>
              <a:ahLst/>
              <a:cxnLst/>
              <a:rect l="l" t="t" r="r" b="b"/>
              <a:pathLst>
                <a:path w="1679" h="1653" extrusionOk="0">
                  <a:moveTo>
                    <a:pt x="1363" y="1"/>
                  </a:moveTo>
                  <a:cubicBezTo>
                    <a:pt x="1299" y="1"/>
                    <a:pt x="1237" y="32"/>
                    <a:pt x="1203" y="100"/>
                  </a:cubicBezTo>
                  <a:lnTo>
                    <a:pt x="0" y="1652"/>
                  </a:lnTo>
                  <a:lnTo>
                    <a:pt x="0" y="1652"/>
                  </a:lnTo>
                  <a:lnTo>
                    <a:pt x="1552" y="449"/>
                  </a:lnTo>
                  <a:cubicBezTo>
                    <a:pt x="1647" y="354"/>
                    <a:pt x="1679" y="227"/>
                    <a:pt x="1584" y="132"/>
                  </a:cubicBezTo>
                  <a:lnTo>
                    <a:pt x="1520" y="69"/>
                  </a:lnTo>
                  <a:cubicBezTo>
                    <a:pt x="1476" y="25"/>
                    <a:pt x="1418" y="1"/>
                    <a:pt x="1363" y="1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2258;p25">
              <a:extLst>
                <a:ext uri="{FF2B5EF4-FFF2-40B4-BE49-F238E27FC236}">
                  <a16:creationId xmlns:a16="http://schemas.microsoft.com/office/drawing/2014/main" id="{7D28479A-9B36-4937-B35D-04B74D8AF38C}"/>
                </a:ext>
              </a:extLst>
            </p:cNvPr>
            <p:cNvSpPr/>
            <p:nvPr/>
          </p:nvSpPr>
          <p:spPr>
            <a:xfrm>
              <a:off x="2628325" y="2042400"/>
              <a:ext cx="232000" cy="296125"/>
            </a:xfrm>
            <a:custGeom>
              <a:avLst/>
              <a:gdLst/>
              <a:ahLst/>
              <a:cxnLst/>
              <a:rect l="l" t="t" r="r" b="b"/>
              <a:pathLst>
                <a:path w="9280" h="11845" extrusionOk="0">
                  <a:moveTo>
                    <a:pt x="8393" y="0"/>
                  </a:moveTo>
                  <a:cubicBezTo>
                    <a:pt x="7887" y="0"/>
                    <a:pt x="7506" y="380"/>
                    <a:pt x="7506" y="887"/>
                  </a:cubicBezTo>
                  <a:cubicBezTo>
                    <a:pt x="7506" y="1014"/>
                    <a:pt x="7538" y="1140"/>
                    <a:pt x="7570" y="1267"/>
                  </a:cubicBezTo>
                  <a:lnTo>
                    <a:pt x="824" y="6397"/>
                  </a:lnTo>
                  <a:cubicBezTo>
                    <a:pt x="793" y="6429"/>
                    <a:pt x="761" y="6493"/>
                    <a:pt x="761" y="6556"/>
                  </a:cubicBezTo>
                  <a:lnTo>
                    <a:pt x="729" y="10071"/>
                  </a:lnTo>
                  <a:cubicBezTo>
                    <a:pt x="318" y="10166"/>
                    <a:pt x="1" y="10514"/>
                    <a:pt x="1" y="10958"/>
                  </a:cubicBezTo>
                  <a:cubicBezTo>
                    <a:pt x="1" y="11465"/>
                    <a:pt x="413" y="11845"/>
                    <a:pt x="919" y="11845"/>
                  </a:cubicBezTo>
                  <a:cubicBezTo>
                    <a:pt x="1394" y="11845"/>
                    <a:pt x="1806" y="11465"/>
                    <a:pt x="1806" y="10958"/>
                  </a:cubicBezTo>
                  <a:cubicBezTo>
                    <a:pt x="1806" y="10546"/>
                    <a:pt x="1489" y="10166"/>
                    <a:pt x="1109" y="10103"/>
                  </a:cubicBezTo>
                  <a:lnTo>
                    <a:pt x="1141" y="6651"/>
                  </a:lnTo>
                  <a:lnTo>
                    <a:pt x="7823" y="1552"/>
                  </a:lnTo>
                  <a:cubicBezTo>
                    <a:pt x="7982" y="1711"/>
                    <a:pt x="8172" y="1774"/>
                    <a:pt x="8393" y="1774"/>
                  </a:cubicBezTo>
                  <a:cubicBezTo>
                    <a:pt x="8900" y="1774"/>
                    <a:pt x="9280" y="1394"/>
                    <a:pt x="9280" y="887"/>
                  </a:cubicBezTo>
                  <a:cubicBezTo>
                    <a:pt x="9280" y="380"/>
                    <a:pt x="8868" y="0"/>
                    <a:pt x="8393" y="0"/>
                  </a:cubicBezTo>
                  <a:close/>
                </a:path>
              </a:pathLst>
            </a:custGeom>
            <a:solidFill>
              <a:srgbClr val="C4C4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2259;p25">
              <a:extLst>
                <a:ext uri="{FF2B5EF4-FFF2-40B4-BE49-F238E27FC236}">
                  <a16:creationId xmlns:a16="http://schemas.microsoft.com/office/drawing/2014/main" id="{FE3FBAB4-3337-4D83-B711-3F8408571C38}"/>
                </a:ext>
              </a:extLst>
            </p:cNvPr>
            <p:cNvSpPr/>
            <p:nvPr/>
          </p:nvSpPr>
          <p:spPr>
            <a:xfrm>
              <a:off x="2502450" y="2581550"/>
              <a:ext cx="195575" cy="169475"/>
            </a:xfrm>
            <a:custGeom>
              <a:avLst/>
              <a:gdLst/>
              <a:ahLst/>
              <a:cxnLst/>
              <a:rect l="l" t="t" r="r" b="b"/>
              <a:pathLst>
                <a:path w="7823" h="6779" extrusionOk="0">
                  <a:moveTo>
                    <a:pt x="2344" y="1"/>
                  </a:moveTo>
                  <a:cubicBezTo>
                    <a:pt x="1172" y="1"/>
                    <a:pt x="191" y="983"/>
                    <a:pt x="191" y="2186"/>
                  </a:cubicBezTo>
                  <a:lnTo>
                    <a:pt x="191" y="3706"/>
                  </a:lnTo>
                  <a:cubicBezTo>
                    <a:pt x="191" y="4181"/>
                    <a:pt x="317" y="4593"/>
                    <a:pt x="571" y="4941"/>
                  </a:cubicBezTo>
                  <a:lnTo>
                    <a:pt x="1" y="6778"/>
                  </a:lnTo>
                  <a:lnTo>
                    <a:pt x="1837" y="5828"/>
                  </a:lnTo>
                  <a:cubicBezTo>
                    <a:pt x="2027" y="5860"/>
                    <a:pt x="2186" y="5891"/>
                    <a:pt x="2344" y="5891"/>
                  </a:cubicBezTo>
                  <a:lnTo>
                    <a:pt x="3357" y="5891"/>
                  </a:lnTo>
                  <a:cubicBezTo>
                    <a:pt x="3262" y="5638"/>
                    <a:pt x="3199" y="5353"/>
                    <a:pt x="3199" y="5068"/>
                  </a:cubicBezTo>
                  <a:lnTo>
                    <a:pt x="3199" y="3548"/>
                  </a:lnTo>
                  <a:cubicBezTo>
                    <a:pt x="3199" y="2344"/>
                    <a:pt x="4181" y="1363"/>
                    <a:pt x="5384" y="1363"/>
                  </a:cubicBezTo>
                  <a:lnTo>
                    <a:pt x="7823" y="1363"/>
                  </a:lnTo>
                  <a:cubicBezTo>
                    <a:pt x="7506" y="571"/>
                    <a:pt x="6714" y="33"/>
                    <a:pt x="582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2260;p25">
              <a:extLst>
                <a:ext uri="{FF2B5EF4-FFF2-40B4-BE49-F238E27FC236}">
                  <a16:creationId xmlns:a16="http://schemas.microsoft.com/office/drawing/2014/main" id="{930B3FF1-B887-4E17-965A-6302B82F3CFD}"/>
                </a:ext>
              </a:extLst>
            </p:cNvPr>
            <p:cNvSpPr/>
            <p:nvPr/>
          </p:nvSpPr>
          <p:spPr>
            <a:xfrm>
              <a:off x="2598250" y="2625100"/>
              <a:ext cx="208250" cy="159175"/>
            </a:xfrm>
            <a:custGeom>
              <a:avLst/>
              <a:gdLst/>
              <a:ahLst/>
              <a:cxnLst/>
              <a:rect l="l" t="t" r="r" b="b"/>
              <a:pathLst>
                <a:path w="8330" h="6367" extrusionOk="0">
                  <a:moveTo>
                    <a:pt x="2186" y="1"/>
                  </a:moveTo>
                  <a:cubicBezTo>
                    <a:pt x="982" y="1"/>
                    <a:pt x="0" y="982"/>
                    <a:pt x="0" y="2154"/>
                  </a:cubicBezTo>
                  <a:lnTo>
                    <a:pt x="0" y="3706"/>
                  </a:lnTo>
                  <a:cubicBezTo>
                    <a:pt x="0" y="4909"/>
                    <a:pt x="982" y="5859"/>
                    <a:pt x="2186" y="5859"/>
                  </a:cubicBezTo>
                  <a:lnTo>
                    <a:pt x="5638" y="5859"/>
                  </a:lnTo>
                  <a:cubicBezTo>
                    <a:pt x="5828" y="5859"/>
                    <a:pt x="5986" y="5859"/>
                    <a:pt x="6144" y="5796"/>
                  </a:cubicBezTo>
                  <a:lnTo>
                    <a:pt x="8329" y="6366"/>
                  </a:lnTo>
                  <a:lnTo>
                    <a:pt x="7411" y="4941"/>
                  </a:lnTo>
                  <a:cubicBezTo>
                    <a:pt x="7664" y="4593"/>
                    <a:pt x="7823" y="4149"/>
                    <a:pt x="7823" y="3706"/>
                  </a:cubicBezTo>
                  <a:lnTo>
                    <a:pt x="7823" y="2154"/>
                  </a:lnTo>
                  <a:cubicBezTo>
                    <a:pt x="7823" y="982"/>
                    <a:pt x="6841" y="1"/>
                    <a:pt x="5638" y="1"/>
                  </a:cubicBezTo>
                  <a:close/>
                </a:path>
              </a:pathLst>
            </a:custGeom>
            <a:solidFill>
              <a:schemeClr val="bg2">
                <a:lumMod val="20000"/>
                <a:lumOff val="8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4002748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>
          <a:extLst>
            <a:ext uri="{FF2B5EF4-FFF2-40B4-BE49-F238E27FC236}">
              <a16:creationId xmlns:a16="http://schemas.microsoft.com/office/drawing/2014/main" id="{011A2BAF-DA4E-D6B3-F219-D1E0DDCF65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529;p43">
            <a:extLst>
              <a:ext uri="{FF2B5EF4-FFF2-40B4-BE49-F238E27FC236}">
                <a16:creationId xmlns:a16="http://schemas.microsoft.com/office/drawing/2014/main" id="{211FC8D9-B899-55FC-F159-4C58038CBBF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760259" y="0"/>
            <a:ext cx="4383741" cy="78049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h-TH" sz="1600" dirty="0"/>
              <a:t>การคำนวณต้นทุน</a:t>
            </a:r>
            <a:br>
              <a:rPr lang="th-TH" sz="1600" dirty="0"/>
            </a:br>
            <a:r>
              <a:rPr lang="th-TH" sz="1600" dirty="0">
                <a:solidFill>
                  <a:schemeClr val="bg1"/>
                </a:solidFill>
              </a:rPr>
              <a:t>ค่าแรงงาน</a:t>
            </a:r>
            <a:endParaRPr sz="1600" dirty="0">
              <a:solidFill>
                <a:schemeClr val="bg1"/>
              </a:solidFill>
            </a:endParaRPr>
          </a:p>
        </p:txBody>
      </p:sp>
      <p:sp>
        <p:nvSpPr>
          <p:cNvPr id="10" name="Google Shape;282;p32">
            <a:extLst>
              <a:ext uri="{FF2B5EF4-FFF2-40B4-BE49-F238E27FC236}">
                <a16:creationId xmlns:a16="http://schemas.microsoft.com/office/drawing/2014/main" id="{6B1CAA6A-D50A-0B6C-1250-BAD72E656EE9}"/>
              </a:ext>
            </a:extLst>
          </p:cNvPr>
          <p:cNvSpPr txBox="1">
            <a:spLocks/>
          </p:cNvSpPr>
          <p:nvPr/>
        </p:nvSpPr>
        <p:spPr>
          <a:xfrm>
            <a:off x="1122490" y="714166"/>
            <a:ext cx="7100436" cy="4104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Lato"/>
              <a:buChar char="●"/>
              <a:defRPr sz="11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○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■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●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○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■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●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○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rgbClr val="555555"/>
              </a:buClr>
              <a:buSzPts val="1400"/>
              <a:buFont typeface="Lato"/>
              <a:buChar char="■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marL="0" indent="0" algn="thaiDist">
              <a:buFont typeface="Lato"/>
              <a:buNone/>
            </a:pPr>
            <a:r>
              <a:rPr lang="en-US" sz="2400" b="1" dirty="0">
                <a:solidFill>
                  <a:schemeClr val="accent2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H SarabunPSK" panose="020B0500040200020003" pitchFamily="34" charset="-34"/>
              </a:rPr>
              <a:t>❶</a:t>
            </a:r>
            <a:r>
              <a:rPr lang="th-TH" sz="2400" b="1" dirty="0">
                <a:latin typeface="Cambria Math" panose="02040503050406030204" pitchFamily="18" charset="0"/>
                <a:ea typeface="Cambria Math" panose="02040503050406030204" pitchFamily="18" charset="0"/>
                <a:cs typeface="TH SarabunPSK" panose="020B0500040200020003" pitchFamily="34" charset="-34"/>
              </a:rPr>
              <a:t> </a:t>
            </a:r>
            <a:r>
              <a:rPr lang="th-TH" sz="2400" b="1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H SarabunPSK" panose="020B0500040200020003" pitchFamily="34" charset="-34"/>
              </a:rPr>
              <a:t>ค่าแรงล่วงเวลา(</a:t>
            </a:r>
            <a:r>
              <a:rPr lang="en-US" sz="2400" b="1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H SarabunPSK" panose="020B0500040200020003" pitchFamily="34" charset="-34"/>
              </a:rPr>
              <a:t>Overtime</a:t>
            </a:r>
            <a:r>
              <a:rPr lang="th-TH" sz="2400" b="1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H SarabunPSK" panose="020B0500040200020003" pitchFamily="34" charset="-34"/>
              </a:rPr>
              <a:t>) </a:t>
            </a:r>
            <a:r>
              <a:rPr lang="th-TH" sz="2400" b="1" dirty="0">
                <a:latin typeface="Cambria Math" panose="02040503050406030204" pitchFamily="18" charset="0"/>
                <a:ea typeface="Cambria Math" panose="02040503050406030204" pitchFamily="18" charset="0"/>
                <a:cs typeface="TH SarabunPSK" panose="020B0500040200020003" pitchFamily="34" charset="-34"/>
              </a:rPr>
              <a:t>หมายถึง</a:t>
            </a:r>
            <a:r>
              <a:rPr lang="th-TH" sz="2400" b="1" dirty="0">
                <a:solidFill>
                  <a:srgbClr val="00B0F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H SarabunPSK" panose="020B0500040200020003" pitchFamily="34" charset="-34"/>
              </a:rPr>
              <a:t>เงินที่นายจ้างจ่ายให้ลูกจ้างเป็นค่าตอบแทนการทำงานเกินกว่าชั่วโมงการทำงานปกติ</a:t>
            </a:r>
            <a:r>
              <a:rPr lang="th-TH" sz="2400" b="1" dirty="0">
                <a:latin typeface="Cambria Math" panose="02040503050406030204" pitchFamily="18" charset="0"/>
                <a:ea typeface="Cambria Math" panose="02040503050406030204" pitchFamily="18" charset="0"/>
                <a:cs typeface="TH SarabunPSK" panose="020B0500040200020003" pitchFamily="34" charset="-34"/>
              </a:rPr>
              <a:t> ตามอัตราที่กำหนดไว้ใน พ.ร.บการคุ้มครองแรงงาน </a:t>
            </a:r>
            <a:r>
              <a:rPr lang="th-TH" sz="2400" b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H SarabunPSK" panose="020B0500040200020003" pitchFamily="34" charset="-34"/>
              </a:rPr>
              <a:t>ซึ่งกำหนดอัตราค่าล่วงเวลาเป็น 2 อัตรา </a:t>
            </a:r>
            <a:r>
              <a:rPr lang="th-TH" sz="2400" b="1" dirty="0">
                <a:latin typeface="Cambria Math" panose="02040503050406030204" pitchFamily="18" charset="0"/>
                <a:ea typeface="Cambria Math" panose="02040503050406030204" pitchFamily="18" charset="0"/>
                <a:cs typeface="TH SarabunPSK" panose="020B0500040200020003" pitchFamily="34" charset="-34"/>
              </a:rPr>
              <a:t>คือ</a:t>
            </a:r>
            <a:endParaRPr lang="th-TH" sz="2400" b="1" dirty="0">
              <a:solidFill>
                <a:srgbClr val="7030A0"/>
              </a:solidFill>
              <a:latin typeface="Cambria Math" panose="02040503050406030204" pitchFamily="18" charset="0"/>
              <a:ea typeface="Cambria Math" panose="02040503050406030204" pitchFamily="18" charset="0"/>
              <a:cs typeface="TH SarabunPSK" panose="020B0500040200020003" pitchFamily="34" charset="-34"/>
            </a:endParaRPr>
          </a:p>
          <a:p>
            <a:pPr marL="0" indent="0" algn="thaiDist">
              <a:buFont typeface="Lato"/>
              <a:buNone/>
            </a:pPr>
            <a:r>
              <a:rPr lang="th-TH" sz="2400" b="1" dirty="0">
                <a:latin typeface="Cambria Math" panose="02040503050406030204" pitchFamily="18" charset="0"/>
                <a:ea typeface="Cambria Math" panose="02040503050406030204" pitchFamily="18" charset="0"/>
                <a:cs typeface="TH SarabunPSK" panose="020B0500040200020003" pitchFamily="34" charset="-34"/>
              </a:rPr>
              <a:t>             </a:t>
            </a:r>
            <a:r>
              <a:rPr lang="th-TH" sz="2400" b="1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H SarabunPSK" panose="020B0500040200020003" pitchFamily="34" charset="-34"/>
              </a:rPr>
              <a:t>ค่าแรงล่วงเวลาในวันทำงาน  </a:t>
            </a:r>
            <a:r>
              <a:rPr lang="th-TH" sz="2400" b="1" dirty="0">
                <a:latin typeface="Cambria Math" panose="02040503050406030204" pitchFamily="18" charset="0"/>
                <a:ea typeface="Cambria Math" panose="02040503050406030204" pitchFamily="18" charset="0"/>
                <a:cs typeface="TH SarabunPSK" panose="020B0500040200020003" pitchFamily="34" charset="-34"/>
              </a:rPr>
              <a:t>ถ้า</a:t>
            </a:r>
            <a:r>
              <a:rPr lang="th-TH" sz="2400" b="1" dirty="0">
                <a:solidFill>
                  <a:srgbClr val="00B05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H SarabunPSK" panose="020B0500040200020003" pitchFamily="34" charset="-34"/>
              </a:rPr>
              <a:t>นายจ้างให้ลูกจ้างทำงานเกินเวลาทำงานปกติหรือชั่วโมงทำงานปกติในวันทำงาน นายจ้างต้องจ่ายค่าล่วงเวลา</a:t>
            </a:r>
            <a:r>
              <a:rPr lang="th-TH" sz="2400" b="1" u="sng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H SarabunPSK" panose="020B0500040200020003" pitchFamily="34" charset="-34"/>
              </a:rPr>
              <a:t>ในอัตราไม่น้อยกว่าหนึ่งเท่าครึ่ง</a:t>
            </a:r>
            <a:r>
              <a:rPr lang="th-TH" sz="2400" b="1" dirty="0">
                <a:solidFill>
                  <a:srgbClr val="00B05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H SarabunPSK" panose="020B0500040200020003" pitchFamily="34" charset="-34"/>
              </a:rPr>
              <a:t>ของค่าจ้างปกติต่อชั่วโมงสำหรับเวลาที่ทำงานเกินเวลาทำงานปกติ</a:t>
            </a:r>
          </a:p>
          <a:p>
            <a:pPr marL="0" indent="0" algn="thaiDist">
              <a:buFont typeface="Lato"/>
              <a:buNone/>
            </a:pPr>
            <a:r>
              <a:rPr lang="th-TH" sz="2400" b="1" dirty="0">
                <a:solidFill>
                  <a:srgbClr val="00B05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H SarabunPSK" panose="020B0500040200020003" pitchFamily="34" charset="-34"/>
              </a:rPr>
              <a:t>การคำนวณค่าแรงล่วงเวลาในวันทำงาน</a:t>
            </a:r>
          </a:p>
          <a:p>
            <a:pPr marL="0" indent="0" algn="thaiDist">
              <a:buFont typeface="Lato"/>
              <a:buNone/>
            </a:pPr>
            <a:endParaRPr lang="th-TH" sz="2400" b="1" dirty="0">
              <a:solidFill>
                <a:srgbClr val="00B050"/>
              </a:solidFill>
              <a:latin typeface="Cambria Math" panose="02040503050406030204" pitchFamily="18" charset="0"/>
              <a:ea typeface="Cambria Math" panose="02040503050406030204" pitchFamily="18" charset="0"/>
              <a:cs typeface="TH SarabunPSK" panose="020B0500040200020003" pitchFamily="34" charset="-34"/>
            </a:endParaRPr>
          </a:p>
          <a:p>
            <a:pPr marL="0" indent="0" algn="thaiDist">
              <a:buFont typeface="Lato"/>
              <a:buNone/>
            </a:pPr>
            <a:endParaRPr lang="th-TH" sz="2400" b="1" dirty="0">
              <a:latin typeface="Cambria Math" panose="02040503050406030204" pitchFamily="18" charset="0"/>
              <a:ea typeface="Cambria Math" panose="02040503050406030204" pitchFamily="18" charset="0"/>
              <a:cs typeface="TH SarabunPSK" panose="020B0500040200020003" pitchFamily="34" charset="-34"/>
            </a:endParaRPr>
          </a:p>
        </p:txBody>
      </p:sp>
      <p:sp>
        <p:nvSpPr>
          <p:cNvPr id="2" name="TextBox 7">
            <a:extLst>
              <a:ext uri="{FF2B5EF4-FFF2-40B4-BE49-F238E27FC236}">
                <a16:creationId xmlns:a16="http://schemas.microsoft.com/office/drawing/2014/main" id="{6B775AA3-716B-C2BB-37D9-A112248CFAE9}"/>
              </a:ext>
            </a:extLst>
          </p:cNvPr>
          <p:cNvSpPr txBox="1"/>
          <p:nvPr/>
        </p:nvSpPr>
        <p:spPr>
          <a:xfrm>
            <a:off x="2062405" y="3362108"/>
            <a:ext cx="6007008" cy="1754326"/>
          </a:xfrm>
          <a:prstGeom prst="rect">
            <a:avLst/>
          </a:prstGeom>
          <a:solidFill>
            <a:srgbClr val="F6E2F6"/>
          </a:solidFill>
        </p:spPr>
        <p:txBody>
          <a:bodyPr wrap="square" rtlCol="0">
            <a:spAutoFit/>
          </a:bodyPr>
          <a:lstStyle/>
          <a:p>
            <a:r>
              <a:rPr lang="th-TH" sz="28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อัตราค่าแรงล่วงเวลา/ชม.</a:t>
            </a:r>
            <a:r>
              <a:rPr lang="en-US" sz="28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= </a:t>
            </a:r>
            <a:r>
              <a:rPr lang="th-TH" sz="28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อัตราค่าแรงปกติ ×1.5</a:t>
            </a:r>
          </a:p>
          <a:p>
            <a:r>
              <a:rPr lang="th-TH" sz="28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ค่าแรงล่วงเวลา</a:t>
            </a:r>
            <a:r>
              <a:rPr lang="en-US" sz="28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= </a:t>
            </a:r>
            <a:r>
              <a:rPr lang="th-TH" sz="28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จำนวน ชม. ล่วงเวลา × อัตราค่าแรงล่วงเวลา/ชม.</a:t>
            </a:r>
          </a:p>
          <a:p>
            <a:endParaRPr lang="th-TH" sz="2400" dirty="0">
              <a:solidFill>
                <a:srgbClr val="0070C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6391014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>
          <a:extLst>
            <a:ext uri="{FF2B5EF4-FFF2-40B4-BE49-F238E27FC236}">
              <a16:creationId xmlns:a16="http://schemas.microsoft.com/office/drawing/2014/main" id="{3AB3B032-8334-4083-DB92-7137FF6BDD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529;p43">
            <a:extLst>
              <a:ext uri="{FF2B5EF4-FFF2-40B4-BE49-F238E27FC236}">
                <a16:creationId xmlns:a16="http://schemas.microsoft.com/office/drawing/2014/main" id="{ABAC02C8-47AC-B536-33EF-E1176480A03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760259" y="0"/>
            <a:ext cx="4383741" cy="78049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h-TH" sz="1600" dirty="0"/>
              <a:t>การคำนวณต้นทุน</a:t>
            </a:r>
            <a:br>
              <a:rPr lang="th-TH" sz="1600" dirty="0"/>
            </a:br>
            <a:r>
              <a:rPr lang="th-TH" sz="1600" dirty="0">
                <a:solidFill>
                  <a:schemeClr val="bg1"/>
                </a:solidFill>
              </a:rPr>
              <a:t>ค่าแรงงาน</a:t>
            </a:r>
            <a:endParaRPr sz="1600" dirty="0">
              <a:solidFill>
                <a:schemeClr val="bg1"/>
              </a:solidFill>
            </a:endParaRPr>
          </a:p>
        </p:txBody>
      </p:sp>
      <p:sp>
        <p:nvSpPr>
          <p:cNvPr id="10" name="Google Shape;282;p32">
            <a:extLst>
              <a:ext uri="{FF2B5EF4-FFF2-40B4-BE49-F238E27FC236}">
                <a16:creationId xmlns:a16="http://schemas.microsoft.com/office/drawing/2014/main" id="{85661193-1446-15CD-0E0B-C84AC6A404C4}"/>
              </a:ext>
            </a:extLst>
          </p:cNvPr>
          <p:cNvSpPr txBox="1">
            <a:spLocks/>
          </p:cNvSpPr>
          <p:nvPr/>
        </p:nvSpPr>
        <p:spPr>
          <a:xfrm>
            <a:off x="1100831" y="716403"/>
            <a:ext cx="6942338" cy="14594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Lato"/>
              <a:buChar char="●"/>
              <a:defRPr sz="11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○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■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●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○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■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●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○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rgbClr val="555555"/>
              </a:buClr>
              <a:buSzPts val="1400"/>
              <a:buFont typeface="Lato"/>
              <a:buChar char="■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marL="0" indent="0" algn="thaiDist">
              <a:buFont typeface="Lato"/>
              <a:buNone/>
            </a:pPr>
            <a:r>
              <a:rPr lang="th-TH" sz="2400" b="1" dirty="0">
                <a:solidFill>
                  <a:srgbClr val="FF0000"/>
                </a:solidFill>
                <a:latin typeface="TH SarabunPSK" panose="020B0500040200020003" pitchFamily="34" charset="-34"/>
                <a:ea typeface="Cambria Math" panose="02040503050406030204" pitchFamily="18" charset="0"/>
                <a:cs typeface="TH SarabunPSK" panose="020B0500040200020003" pitchFamily="34" charset="-34"/>
              </a:rPr>
              <a:t>       </a:t>
            </a:r>
            <a:r>
              <a:rPr lang="th-TH" sz="3200" b="1" dirty="0">
                <a:solidFill>
                  <a:srgbClr val="FF0000"/>
                </a:solidFill>
                <a:latin typeface="TH SarabunPSK" panose="020B0500040200020003" pitchFamily="34" charset="-34"/>
                <a:ea typeface="Cambria Math" panose="02040503050406030204" pitchFamily="18" charset="0"/>
                <a:cs typeface="TH SarabunPSK" panose="020B0500040200020003" pitchFamily="34" charset="-34"/>
              </a:rPr>
              <a:t>คำนวณค่าล่วงเวลาในวันทำงาน</a:t>
            </a:r>
          </a:p>
          <a:p>
            <a:pPr marL="0" indent="0" algn="thaiDist">
              <a:buFont typeface="Lato"/>
              <a:buNone/>
            </a:pPr>
            <a:r>
              <a:rPr lang="th-TH" sz="3200" b="1" u="sng" dirty="0">
                <a:solidFill>
                  <a:srgbClr val="00B0F0"/>
                </a:solidFill>
                <a:latin typeface="TH SarabunPSK" panose="020B0500040200020003" pitchFamily="34" charset="-34"/>
                <a:ea typeface="Cambria Math" panose="02040503050406030204" pitchFamily="18" charset="0"/>
                <a:cs typeface="TH SarabunPSK" panose="020B0500040200020003" pitchFamily="34" charset="-34"/>
              </a:rPr>
              <a:t>ตัวอย่างที่  </a:t>
            </a:r>
            <a:r>
              <a:rPr lang="th-TH" sz="3200" b="1" dirty="0">
                <a:solidFill>
                  <a:srgbClr val="00B050"/>
                </a:solidFill>
                <a:latin typeface="TH SarabunPSK" panose="020B0500040200020003" pitchFamily="34" charset="-34"/>
                <a:ea typeface="Cambria Math" panose="02040503050406030204" pitchFamily="18" charset="0"/>
                <a:cs typeface="TH SarabunPSK" panose="020B0500040200020003" pitchFamily="34" charset="-34"/>
              </a:rPr>
              <a:t>นายแดงได้รับค่าจ้างชั่วโมงละ 38 บาท วันทำงาน คือ จันทร์-ศุกร์ ตั้งแต่เวลา08.00-17.00 น. เวลาพัก 12.00-13.00 น. นายจ้างสั่งให้นายแดง ทำงานล่วงเวลาในวันอังคาร ตั้งแต่เวลา 17.00-20.00 น.</a:t>
            </a:r>
          </a:p>
          <a:p>
            <a:pPr marL="0" indent="0" algn="thaiDist">
              <a:buFont typeface="Lato"/>
              <a:buNone/>
            </a:pPr>
            <a:endParaRPr lang="th-TH" sz="2400" b="1" dirty="0">
              <a:solidFill>
                <a:srgbClr val="00B050"/>
              </a:solidFill>
              <a:latin typeface="TH SarabunPSK" panose="020B0500040200020003" pitchFamily="34" charset="-34"/>
              <a:ea typeface="Cambria Math" panose="02040503050406030204" pitchFamily="18" charset="0"/>
              <a:cs typeface="TH SarabunPSK" panose="020B0500040200020003" pitchFamily="34" charset="-34"/>
            </a:endParaRPr>
          </a:p>
          <a:p>
            <a:pPr marL="0" indent="0" algn="thaiDist">
              <a:buNone/>
            </a:pPr>
            <a:r>
              <a:rPr lang="th-TH" sz="2400" b="1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      </a:t>
            </a:r>
            <a:endParaRPr lang="th-TH" sz="2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 algn="thaiDist">
              <a:buNone/>
            </a:pPr>
            <a:endParaRPr lang="th-TH" sz="2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 algn="thaiDist">
              <a:buNone/>
            </a:pPr>
            <a:r>
              <a:rPr lang="th-TH" sz="2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   </a:t>
            </a:r>
          </a:p>
          <a:p>
            <a:pPr marL="0" indent="0" algn="thaiDist">
              <a:buNone/>
            </a:pPr>
            <a:endParaRPr lang="th-TH" sz="2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 algn="thaiDist">
              <a:buNone/>
            </a:pPr>
            <a:r>
              <a:rPr lang="th-TH" sz="24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      </a:t>
            </a:r>
          </a:p>
          <a:p>
            <a:pPr marL="0" indent="0" algn="thaiDist">
              <a:buNone/>
            </a:pPr>
            <a:endParaRPr lang="th-TH" sz="2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 algn="thaiDist">
              <a:buNone/>
            </a:pPr>
            <a:endParaRPr lang="th-TH" sz="2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 algn="thaiDist">
              <a:buNone/>
            </a:pPr>
            <a:r>
              <a:rPr lang="th-TH" sz="2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   </a:t>
            </a:r>
          </a:p>
          <a:p>
            <a:pPr marL="0" indent="0" algn="thaiDist">
              <a:buFont typeface="Lato"/>
              <a:buNone/>
            </a:pPr>
            <a:endParaRPr lang="th-TH" sz="2400" dirty="0">
              <a:solidFill>
                <a:schemeClr val="tx1"/>
              </a:solidFill>
              <a:latin typeface="TH SarabunPSK" panose="020B0500040200020003" pitchFamily="34" charset="-34"/>
              <a:ea typeface="Cambria Math" panose="02040503050406030204" pitchFamily="18" charset="0"/>
              <a:cs typeface="TH SarabunPSK" panose="020B0500040200020003" pitchFamily="34" charset="-34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A1CF4F9-537D-36DF-6374-7D8214ADAFF4}"/>
              </a:ext>
            </a:extLst>
          </p:cNvPr>
          <p:cNvSpPr txBox="1"/>
          <p:nvPr/>
        </p:nvSpPr>
        <p:spPr>
          <a:xfrm>
            <a:off x="2062405" y="3375456"/>
            <a:ext cx="5493075" cy="138499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th-TH" sz="2800" b="1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จำนวนชม.ที่ทำงานล่วงเวลา </a:t>
            </a:r>
            <a:r>
              <a:rPr lang="en-US" sz="2800" b="1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= </a:t>
            </a:r>
            <a:r>
              <a:rPr lang="th-TH" sz="2800" b="1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3 ชั่วโมง</a:t>
            </a:r>
          </a:p>
          <a:p>
            <a:r>
              <a:rPr lang="th-TH" sz="2800" b="1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อัตราค่าล่วงเวลา	</a:t>
            </a:r>
            <a:r>
              <a:rPr lang="en-US" sz="2800" b="1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= </a:t>
            </a:r>
            <a:r>
              <a:rPr lang="th-TH" sz="2800" b="1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38× 1.5</a:t>
            </a:r>
            <a:r>
              <a:rPr lang="en-US" sz="2800" b="1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= </a:t>
            </a:r>
            <a:r>
              <a:rPr lang="th-TH" sz="2800" b="1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57 บาท</a:t>
            </a:r>
          </a:p>
          <a:p>
            <a:r>
              <a:rPr lang="th-TH" sz="2800" b="1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ค่าแรงล่วงเวลาของนายแดง   </a:t>
            </a:r>
            <a:r>
              <a:rPr lang="en-US" sz="2800" b="1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=</a:t>
            </a:r>
            <a:r>
              <a:rPr lang="th-TH" sz="2800" b="1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57 × 3</a:t>
            </a:r>
            <a:r>
              <a:rPr lang="en-US" sz="2800" b="1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= </a:t>
            </a:r>
            <a:r>
              <a:rPr lang="th-TH" sz="2800" b="1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171บาท</a:t>
            </a:r>
          </a:p>
        </p:txBody>
      </p:sp>
    </p:spTree>
    <p:extLst>
      <p:ext uri="{BB962C8B-B14F-4D97-AF65-F5344CB8AC3E}">
        <p14:creationId xmlns:p14="http://schemas.microsoft.com/office/powerpoint/2010/main" val="15616666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>
          <a:extLst>
            <a:ext uri="{FF2B5EF4-FFF2-40B4-BE49-F238E27FC236}">
              <a16:creationId xmlns:a16="http://schemas.microsoft.com/office/drawing/2014/main" id="{DEBD6F36-BA96-81AE-E44E-DC6755B615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529;p43">
            <a:extLst>
              <a:ext uri="{FF2B5EF4-FFF2-40B4-BE49-F238E27FC236}">
                <a16:creationId xmlns:a16="http://schemas.microsoft.com/office/drawing/2014/main" id="{14E696D1-F022-70BB-7834-13B647F1621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760259" y="0"/>
            <a:ext cx="4383741" cy="78049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h-TH" sz="2400" dirty="0"/>
              <a:t>การคำนวณต้นทุน</a:t>
            </a:r>
            <a:br>
              <a:rPr lang="th-TH" sz="2400" dirty="0"/>
            </a:br>
            <a:r>
              <a:rPr lang="th-TH" sz="2400" dirty="0">
                <a:solidFill>
                  <a:srgbClr val="FF0000"/>
                </a:solidFill>
              </a:rPr>
              <a:t>ค่าแรงงาน</a:t>
            </a:r>
            <a:endParaRPr sz="2400" dirty="0">
              <a:solidFill>
                <a:srgbClr val="FF0000"/>
              </a:solidFill>
            </a:endParaRPr>
          </a:p>
        </p:txBody>
      </p:sp>
      <p:sp>
        <p:nvSpPr>
          <p:cNvPr id="10" name="Google Shape;282;p32">
            <a:extLst>
              <a:ext uri="{FF2B5EF4-FFF2-40B4-BE49-F238E27FC236}">
                <a16:creationId xmlns:a16="http://schemas.microsoft.com/office/drawing/2014/main" id="{19DDBC7C-4370-3EFC-D205-B6FE62548C45}"/>
              </a:ext>
            </a:extLst>
          </p:cNvPr>
          <p:cNvSpPr txBox="1">
            <a:spLocks/>
          </p:cNvSpPr>
          <p:nvPr/>
        </p:nvSpPr>
        <p:spPr>
          <a:xfrm>
            <a:off x="1122490" y="714166"/>
            <a:ext cx="7100436" cy="4104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Lato"/>
              <a:buChar char="●"/>
              <a:defRPr sz="11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○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■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●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○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■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●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○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rgbClr val="555555"/>
              </a:buClr>
              <a:buSzPts val="1400"/>
              <a:buFont typeface="Lato"/>
              <a:buChar char="■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marL="0" indent="0" algn="thaiDist">
              <a:buFont typeface="Lato"/>
              <a:buNone/>
            </a:pPr>
            <a:r>
              <a:rPr lang="th-TH" sz="2800" b="1" dirty="0">
                <a:solidFill>
                  <a:srgbClr val="00B05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H SarabunPSK" panose="020B0500040200020003" pitchFamily="34" charset="-34"/>
              </a:rPr>
              <a:t>ค่าแรงล่วงเวลาในวันหยุด ถ้านายจ้างให้ลูกจ้างทำงานในวันหยุดเกินเวลาทำงานปกติของวันทำงาน </a:t>
            </a:r>
            <a:r>
              <a:rPr lang="th-TH" sz="2800" b="1" u="sng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H SarabunPSK" panose="020B0500040200020003" pitchFamily="34" charset="-34"/>
              </a:rPr>
              <a:t>นายจ้างต้องจ่ายค่าล่วงเวลาในอัตรา 3 เท่า </a:t>
            </a:r>
            <a:r>
              <a:rPr lang="th-TH" sz="2800" b="1" dirty="0">
                <a:solidFill>
                  <a:srgbClr val="00B05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H SarabunPSK" panose="020B0500040200020003" pitchFamily="34" charset="-34"/>
              </a:rPr>
              <a:t>ของค่าจ้างในวันทำงานปกติ สำหรับชั่วโมงที่ทำงานเกินเวลาทำงานปกติ</a:t>
            </a:r>
          </a:p>
          <a:p>
            <a:pPr marL="0" indent="0" algn="thaiDist">
              <a:buFont typeface="Lato"/>
              <a:buNone/>
            </a:pPr>
            <a:endParaRPr lang="th-TH" sz="2400" b="1" dirty="0">
              <a:latin typeface="Cambria Math" panose="02040503050406030204" pitchFamily="18" charset="0"/>
              <a:ea typeface="Cambria Math" panose="02040503050406030204" pitchFamily="18" charset="0"/>
              <a:cs typeface="TH SarabunPSK" panose="020B0500040200020003" pitchFamily="34" charset="-34"/>
            </a:endParaRPr>
          </a:p>
        </p:txBody>
      </p:sp>
      <p:sp>
        <p:nvSpPr>
          <p:cNvPr id="2" name="TextBox 7">
            <a:extLst>
              <a:ext uri="{FF2B5EF4-FFF2-40B4-BE49-F238E27FC236}">
                <a16:creationId xmlns:a16="http://schemas.microsoft.com/office/drawing/2014/main" id="{63B11C70-D16F-F0A2-D81B-968ED600FFE6}"/>
              </a:ext>
            </a:extLst>
          </p:cNvPr>
          <p:cNvSpPr txBox="1"/>
          <p:nvPr/>
        </p:nvSpPr>
        <p:spPr>
          <a:xfrm>
            <a:off x="1054565" y="2571750"/>
            <a:ext cx="7762388" cy="1938992"/>
          </a:xfrm>
          <a:prstGeom prst="rect">
            <a:avLst/>
          </a:prstGeom>
          <a:solidFill>
            <a:srgbClr val="F6E2F6"/>
          </a:solidFill>
        </p:spPr>
        <p:txBody>
          <a:bodyPr wrap="square" rtlCol="0">
            <a:spAutoFit/>
          </a:bodyPr>
          <a:lstStyle/>
          <a:p>
            <a:r>
              <a:rPr lang="th-TH" sz="32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คำนวณค่าล่วงเวลาในวันหยุด</a:t>
            </a:r>
          </a:p>
          <a:p>
            <a:r>
              <a:rPr lang="th-TH" sz="32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อัตราค่าแรงล่วงเวลา/ชม.</a:t>
            </a:r>
            <a:r>
              <a:rPr lang="en-US" sz="32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= </a:t>
            </a:r>
            <a:r>
              <a:rPr lang="th-TH" sz="32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อัตราค่าแรงปกติ ×3</a:t>
            </a:r>
          </a:p>
          <a:p>
            <a:r>
              <a:rPr lang="th-TH" sz="32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ค่าแรงล่วงเวลา</a:t>
            </a:r>
            <a:r>
              <a:rPr lang="en-US" sz="32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= </a:t>
            </a:r>
            <a:r>
              <a:rPr lang="th-TH" sz="32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จำนวน ชม. ล่วงเวลา × อัตราค่าแรงล่วงเวลา/ชม.</a:t>
            </a:r>
          </a:p>
          <a:p>
            <a:endParaRPr lang="th-TH" sz="2400" dirty="0">
              <a:solidFill>
                <a:srgbClr val="0070C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2104456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>
          <a:extLst>
            <a:ext uri="{FF2B5EF4-FFF2-40B4-BE49-F238E27FC236}">
              <a16:creationId xmlns:a16="http://schemas.microsoft.com/office/drawing/2014/main" id="{321A1659-DC4B-506B-9EE0-21DB4071EA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529;p43">
            <a:extLst>
              <a:ext uri="{FF2B5EF4-FFF2-40B4-BE49-F238E27FC236}">
                <a16:creationId xmlns:a16="http://schemas.microsoft.com/office/drawing/2014/main" id="{2E88AF14-C235-F426-B9E0-B3CA3F78107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760259" y="0"/>
            <a:ext cx="4383741" cy="78049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h-TH" sz="2400" dirty="0"/>
              <a:t>การคำนวณต้นทุน</a:t>
            </a:r>
            <a:br>
              <a:rPr lang="th-TH" sz="2400" dirty="0"/>
            </a:br>
            <a:r>
              <a:rPr lang="th-TH" sz="2400" dirty="0">
                <a:solidFill>
                  <a:srgbClr val="002060"/>
                </a:solidFill>
              </a:rPr>
              <a:t>ค่าแรงงาน</a:t>
            </a:r>
            <a:endParaRPr sz="2400" dirty="0">
              <a:solidFill>
                <a:srgbClr val="002060"/>
              </a:solidFill>
            </a:endParaRPr>
          </a:p>
        </p:txBody>
      </p:sp>
      <p:sp>
        <p:nvSpPr>
          <p:cNvPr id="10" name="Google Shape;282;p32">
            <a:extLst>
              <a:ext uri="{FF2B5EF4-FFF2-40B4-BE49-F238E27FC236}">
                <a16:creationId xmlns:a16="http://schemas.microsoft.com/office/drawing/2014/main" id="{3069A502-31EE-D1B3-01A3-ACAD156984C7}"/>
              </a:ext>
            </a:extLst>
          </p:cNvPr>
          <p:cNvSpPr txBox="1">
            <a:spLocks/>
          </p:cNvSpPr>
          <p:nvPr/>
        </p:nvSpPr>
        <p:spPr>
          <a:xfrm>
            <a:off x="1122490" y="714166"/>
            <a:ext cx="7100436" cy="4104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Lato"/>
              <a:buChar char="●"/>
              <a:defRPr sz="11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○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■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●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○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■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●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○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rgbClr val="555555"/>
              </a:buClr>
              <a:buSzPts val="1400"/>
              <a:buFont typeface="Lato"/>
              <a:buChar char="■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marL="0" indent="0" algn="thaiDist">
              <a:buFont typeface="Lato"/>
              <a:buNone/>
            </a:pPr>
            <a:r>
              <a:rPr lang="th-TH" sz="2800" b="1" dirty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H SarabunPSK" panose="020B0500040200020003" pitchFamily="34" charset="-34"/>
              </a:rPr>
              <a:t>คำนวณค่าล่วงเวลาในวันหยุด</a:t>
            </a:r>
          </a:p>
          <a:p>
            <a:pPr marL="0" indent="0" algn="thaiDist">
              <a:buFont typeface="Lato"/>
              <a:buNone/>
            </a:pPr>
            <a:r>
              <a:rPr lang="th-TH" sz="2800" b="1" dirty="0">
                <a:solidFill>
                  <a:srgbClr val="00B05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H SarabunPSK" panose="020B0500040200020003" pitchFamily="34" charset="-34"/>
              </a:rPr>
              <a:t>ตัวอย่าง นายชูชัยได้รับค่าแรงชั่วโมงละ 300 บาท วันทำงานคือวันจันทร์-ศุกร์ตั้งแต่เวลา08.00-17.00เวลาพัก 12.00-13.00นายชูชัยต้องมาทำงานในวันอาทิตย์ ตั้งแต่เวลา 17.00-21.00</a:t>
            </a:r>
          </a:p>
          <a:p>
            <a:pPr marL="0" indent="0" algn="thaiDist">
              <a:buFont typeface="Lato"/>
              <a:buNone/>
            </a:pPr>
            <a:endParaRPr lang="th-TH" sz="2400" b="1" dirty="0">
              <a:latin typeface="Cambria Math" panose="02040503050406030204" pitchFamily="18" charset="0"/>
              <a:ea typeface="Cambria Math" panose="02040503050406030204" pitchFamily="18" charset="0"/>
              <a:cs typeface="TH SarabunPSK" panose="020B0500040200020003" pitchFamily="34" charset="-34"/>
            </a:endParaRPr>
          </a:p>
        </p:txBody>
      </p:sp>
      <p:sp>
        <p:nvSpPr>
          <p:cNvPr id="2" name="TextBox 7">
            <a:extLst>
              <a:ext uri="{FF2B5EF4-FFF2-40B4-BE49-F238E27FC236}">
                <a16:creationId xmlns:a16="http://schemas.microsoft.com/office/drawing/2014/main" id="{0A613862-C144-742B-8F7B-8D27A5605084}"/>
              </a:ext>
            </a:extLst>
          </p:cNvPr>
          <p:cNvSpPr txBox="1"/>
          <p:nvPr/>
        </p:nvSpPr>
        <p:spPr>
          <a:xfrm>
            <a:off x="1234774" y="2571750"/>
            <a:ext cx="7155013" cy="2246769"/>
          </a:xfrm>
          <a:prstGeom prst="rect">
            <a:avLst/>
          </a:prstGeom>
          <a:solidFill>
            <a:srgbClr val="F6E2F6"/>
          </a:solidFill>
        </p:spPr>
        <p:txBody>
          <a:bodyPr wrap="square" rtlCol="0">
            <a:spAutoFit/>
          </a:bodyPr>
          <a:lstStyle/>
          <a:p>
            <a:r>
              <a:rPr lang="th-TH" sz="2800" b="1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จำนวน ชม.ที่ทำงานล่วงเวลา</a:t>
            </a:r>
            <a:r>
              <a:rPr lang="en-US" sz="2800" b="1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= </a:t>
            </a:r>
            <a:r>
              <a:rPr lang="th-TH" sz="2800" b="1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4 ชั่วโมง</a:t>
            </a:r>
          </a:p>
          <a:p>
            <a:r>
              <a:rPr lang="th-TH" sz="2800" b="1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อัตราค่าแรงปกติ</a:t>
            </a:r>
            <a:r>
              <a:rPr lang="en-US" sz="2800" b="1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= </a:t>
            </a:r>
            <a:r>
              <a:rPr lang="th-TH" sz="2800" b="1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300   </a:t>
            </a:r>
            <a:r>
              <a:rPr lang="en-US" sz="2800" b="1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=</a:t>
            </a:r>
            <a:r>
              <a:rPr lang="th-TH" sz="2800" b="1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 37.50</a:t>
            </a:r>
          </a:p>
          <a:p>
            <a:r>
              <a:rPr lang="th-TH" sz="2800" b="1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	            8</a:t>
            </a:r>
          </a:p>
          <a:p>
            <a:r>
              <a:rPr lang="th-TH" sz="2800" b="1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อัตราค่าแรงล่วงเวลา/ชม. </a:t>
            </a:r>
            <a:r>
              <a:rPr lang="en-US" sz="2800" b="1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=</a:t>
            </a:r>
            <a:r>
              <a:rPr lang="th-TH" sz="2800" b="1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 37.50 × 3 </a:t>
            </a:r>
            <a:r>
              <a:rPr lang="en-US" sz="2800" b="1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=</a:t>
            </a:r>
            <a:r>
              <a:rPr lang="th-TH" sz="2800" b="1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112.50</a:t>
            </a:r>
          </a:p>
          <a:p>
            <a:r>
              <a:rPr lang="th-TH" sz="2800" b="1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ค่าแรงล่วงเวลาขอนายชูชัย</a:t>
            </a:r>
            <a:r>
              <a:rPr lang="en-US" sz="2800" b="1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=</a:t>
            </a:r>
            <a:r>
              <a:rPr lang="th-TH" sz="2800" b="1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 4 × 112.50 </a:t>
            </a:r>
            <a:r>
              <a:rPr lang="en-US" sz="2800" b="1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=</a:t>
            </a:r>
            <a:r>
              <a:rPr lang="th-TH" sz="2800" b="1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450</a:t>
            </a:r>
            <a:endParaRPr lang="th-TH" sz="2800" dirty="0">
              <a:solidFill>
                <a:srgbClr val="0070C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cxnSp>
        <p:nvCxnSpPr>
          <p:cNvPr id="4" name="ตัวเชื่อมต่อตรง 3">
            <a:extLst>
              <a:ext uri="{FF2B5EF4-FFF2-40B4-BE49-F238E27FC236}">
                <a16:creationId xmlns:a16="http://schemas.microsoft.com/office/drawing/2014/main" id="{AB26918F-D49A-3EA4-B46B-83855D92788B}"/>
              </a:ext>
            </a:extLst>
          </p:cNvPr>
          <p:cNvCxnSpPr/>
          <p:nvPr/>
        </p:nvCxnSpPr>
        <p:spPr>
          <a:xfrm>
            <a:off x="3123644" y="3423995"/>
            <a:ext cx="333723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59562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" name="Google Shape;439;p40"/>
          <p:cNvSpPr txBox="1">
            <a:spLocks noGrp="1"/>
          </p:cNvSpPr>
          <p:nvPr>
            <p:ph type="title"/>
          </p:nvPr>
        </p:nvSpPr>
        <p:spPr>
          <a:xfrm>
            <a:off x="597000" y="315212"/>
            <a:ext cx="7950000" cy="44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h-TH" sz="3200" dirty="0">
                <a:solidFill>
                  <a:schemeClr val="tx1"/>
                </a:solidFill>
              </a:rPr>
              <a:t>การบันทึกค่าแรงงาน</a:t>
            </a:r>
            <a:r>
              <a:rPr lang="th-TH" sz="3200" dirty="0">
                <a:solidFill>
                  <a:schemeClr val="dk2"/>
                </a:solidFill>
              </a:rPr>
              <a:t>เป็นต้นทุนการผลิต</a:t>
            </a:r>
            <a:endParaRPr sz="3200" dirty="0">
              <a:solidFill>
                <a:schemeClr val="dk2"/>
              </a:solidFill>
            </a:endParaRPr>
          </a:p>
        </p:txBody>
      </p:sp>
      <p:sp>
        <p:nvSpPr>
          <p:cNvPr id="441" name="Google Shape;441;p40"/>
          <p:cNvSpPr txBox="1">
            <a:spLocks noGrp="1"/>
          </p:cNvSpPr>
          <p:nvPr>
            <p:ph type="title" idx="4294967295"/>
          </p:nvPr>
        </p:nvSpPr>
        <p:spPr>
          <a:xfrm>
            <a:off x="5567963" y="1910054"/>
            <a:ext cx="2133600" cy="449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rgbClr val="FFFFFF"/>
                </a:solidFill>
              </a:rPr>
              <a:t>$20,000</a:t>
            </a:r>
            <a:endParaRPr sz="3000">
              <a:solidFill>
                <a:srgbClr val="FFFFFF"/>
              </a:solidFill>
            </a:endParaRPr>
          </a:p>
        </p:txBody>
      </p:sp>
      <p:sp>
        <p:nvSpPr>
          <p:cNvPr id="5" name="Google Shape;282;p32">
            <a:extLst>
              <a:ext uri="{FF2B5EF4-FFF2-40B4-BE49-F238E27FC236}">
                <a16:creationId xmlns:a16="http://schemas.microsoft.com/office/drawing/2014/main" id="{B26D6385-769E-4214-8464-261D2DD60F62}"/>
              </a:ext>
            </a:extLst>
          </p:cNvPr>
          <p:cNvSpPr txBox="1">
            <a:spLocks/>
          </p:cNvSpPr>
          <p:nvPr/>
        </p:nvSpPr>
        <p:spPr>
          <a:xfrm>
            <a:off x="1122490" y="882561"/>
            <a:ext cx="6899019" cy="37048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Lato"/>
              <a:buChar char="●"/>
              <a:defRPr sz="11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○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■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●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○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■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●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○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rgbClr val="555555"/>
              </a:buClr>
              <a:buSzPts val="1400"/>
              <a:buFont typeface="Lato"/>
              <a:buChar char="■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marL="0" indent="0" algn="thaiDist">
              <a:buFont typeface="Lato"/>
              <a:buNone/>
            </a:pPr>
            <a:r>
              <a:rPr lang="th-TH" sz="2400" dirty="0">
                <a:latin typeface="Cambria Math" panose="02040503050406030204" pitchFamily="18" charset="0"/>
                <a:ea typeface="Cambria Math" panose="02040503050406030204" pitchFamily="18" charset="0"/>
                <a:cs typeface="TH SarabunPSK" panose="020B0500040200020003" pitchFamily="34" charset="-34"/>
              </a:rPr>
              <a:t>        </a:t>
            </a:r>
            <a:r>
              <a:rPr lang="th-TH" sz="2800" b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H SarabunPSK" panose="020B0500040200020003" pitchFamily="34" charset="-34"/>
              </a:rPr>
              <a:t>ค่าแรงที่แผนกคิดค่าแรงคำนวณได้และจ่ายให้พนักงานนั้น เป็นค่าแรงทั้งหมดที่เกิดขึ้นในการผลิตสำหรับงวดเวลาหนึ่ง </a:t>
            </a:r>
            <a:r>
              <a:rPr lang="th-TH" sz="2800" b="1" dirty="0">
                <a:solidFill>
                  <a:srgbClr val="00B05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H SarabunPSK" panose="020B0500040200020003" pitchFamily="34" charset="-34"/>
              </a:rPr>
              <a:t>ซึ่งมิได้บอกให้ทราบว่าค่าแรงเหล่านั้นเกิดจากการผลิตทางตรงหรือทางอ้อม</a:t>
            </a:r>
            <a:r>
              <a:rPr lang="th-TH" sz="2800" b="1" dirty="0">
                <a:latin typeface="Cambria Math" panose="02040503050406030204" pitchFamily="18" charset="0"/>
                <a:ea typeface="Cambria Math" panose="02040503050406030204" pitchFamily="18" charset="0"/>
                <a:cs typeface="TH SarabunPSK" panose="020B0500040200020003" pitchFamily="34" charset="-34"/>
              </a:rPr>
              <a:t> ทำ</a:t>
            </a:r>
            <a:r>
              <a:rPr lang="th-TH" sz="2800" b="1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H SarabunPSK" panose="020B0500040200020003" pitchFamily="34" charset="-34"/>
              </a:rPr>
              <a:t>ให้มีปัญหาในการคำนวณและบันทึกต้นทุนค่าแรงเข้างานของแผนกต่าง ๆ </a:t>
            </a:r>
            <a:r>
              <a:rPr lang="th-TH" sz="2800" b="1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H SarabunPSK" panose="020B0500040200020003" pitchFamily="34" charset="-34"/>
              </a:rPr>
              <a:t>แผนกคิดค่าแรงจึงรวบรวมบัตรจำแนกเวลาทำงานของพนักงานต่าง ๆ มาวิเคราะห์จำแนกประเภทค่าแรงให้ถูกต้องตามที่เกิดขึ้นจริง </a:t>
            </a:r>
            <a:r>
              <a:rPr lang="th-TH" sz="2800" b="1" dirty="0">
                <a:solidFill>
                  <a:srgbClr val="00B05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H SarabunPSK" panose="020B0500040200020003" pitchFamily="34" charset="-34"/>
              </a:rPr>
              <a:t>และจัดทำใบวิเคราะห์ค่าแรง เมื่อสิ้นงวดหนึ่ง ๆ โดยจำแนกค่าแรงเป็นค่าแรงทางตรงและค่าแรงทางอ้อมของแต่ละแผนกแต่ละงานเพื่อประโยชน์ในการบันทึกต้นทุนค่าแรงเป็นต้นทุนการผลิตของพนักงานบัญชีต้นทุน</a:t>
            </a:r>
          </a:p>
        </p:txBody>
      </p:sp>
    </p:spTree>
    <p:extLst>
      <p:ext uri="{BB962C8B-B14F-4D97-AF65-F5344CB8AC3E}">
        <p14:creationId xmlns:p14="http://schemas.microsoft.com/office/powerpoint/2010/main" val="22441576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" name="Google Shape;441;p40"/>
          <p:cNvSpPr txBox="1">
            <a:spLocks noGrp="1"/>
          </p:cNvSpPr>
          <p:nvPr>
            <p:ph type="title" idx="4294967295"/>
          </p:nvPr>
        </p:nvSpPr>
        <p:spPr>
          <a:xfrm>
            <a:off x="5567963" y="1910054"/>
            <a:ext cx="2133600" cy="449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rgbClr val="FFFFFF"/>
                </a:solidFill>
              </a:rPr>
              <a:t>$20,000</a:t>
            </a:r>
            <a:endParaRPr sz="3000">
              <a:solidFill>
                <a:srgbClr val="FFFFFF"/>
              </a:solidFill>
            </a:endParaRPr>
          </a:p>
        </p:txBody>
      </p:sp>
      <p:sp>
        <p:nvSpPr>
          <p:cNvPr id="5" name="Google Shape;282;p32">
            <a:extLst>
              <a:ext uri="{FF2B5EF4-FFF2-40B4-BE49-F238E27FC236}">
                <a16:creationId xmlns:a16="http://schemas.microsoft.com/office/drawing/2014/main" id="{B26D6385-769E-4214-8464-261D2DD60F62}"/>
              </a:ext>
            </a:extLst>
          </p:cNvPr>
          <p:cNvSpPr txBox="1">
            <a:spLocks/>
          </p:cNvSpPr>
          <p:nvPr/>
        </p:nvSpPr>
        <p:spPr>
          <a:xfrm>
            <a:off x="1182350" y="1114918"/>
            <a:ext cx="6899019" cy="37048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Lato"/>
              <a:buChar char="●"/>
              <a:defRPr sz="11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○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■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●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○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■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●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○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rgbClr val="555555"/>
              </a:buClr>
              <a:buSzPts val="1400"/>
              <a:buFont typeface="Lato"/>
              <a:buChar char="■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marL="0" indent="0" algn="thaiDist">
              <a:buFont typeface="Lato"/>
              <a:buNone/>
            </a:pPr>
            <a:r>
              <a:rPr lang="en-US" sz="1800" dirty="0">
                <a:solidFill>
                  <a:schemeClr val="accent2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H SarabunPSK" panose="020B0500040200020003" pitchFamily="34" charset="-34"/>
              </a:rPr>
              <a:t>          ❶</a:t>
            </a:r>
            <a:r>
              <a:rPr lang="th-TH" sz="2400" dirty="0">
                <a:latin typeface="Cambria Math" panose="02040503050406030204" pitchFamily="18" charset="0"/>
                <a:ea typeface="Cambria Math" panose="02040503050406030204" pitchFamily="18" charset="0"/>
                <a:cs typeface="TH SarabunPSK" panose="020B0500040200020003" pitchFamily="34" charset="-34"/>
              </a:rPr>
              <a:t> </a:t>
            </a:r>
            <a:r>
              <a:rPr lang="th-TH" sz="2800" b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H SarabunPSK" panose="020B0500040200020003" pitchFamily="34" charset="-34"/>
              </a:rPr>
              <a:t>บันทึกค่าแรงงานประจำงวด </a:t>
            </a:r>
            <a:r>
              <a:rPr lang="th-TH" sz="2800" b="1" dirty="0">
                <a:solidFill>
                  <a:srgbClr val="00B05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H SarabunPSK" panose="020B0500040200020003" pitchFamily="34" charset="-34"/>
              </a:rPr>
              <a:t>ตามจำนวนที่แผนกคิดค่าแรงคำนวณไว้ในทะเบียนค่าแรง พร้อมทั้งรายการหักต่าง ๆ โดยบันทึกบัญชีดังนี้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685B6AD-52AC-4278-B073-8003E2A2C8B2}"/>
              </a:ext>
            </a:extLst>
          </p:cNvPr>
          <p:cNvSpPr txBox="1"/>
          <p:nvPr/>
        </p:nvSpPr>
        <p:spPr>
          <a:xfrm>
            <a:off x="2702918" y="2250611"/>
            <a:ext cx="5015306" cy="2677656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th-TH" sz="2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เดบิต   ค่าแรงงาน</a:t>
            </a:r>
          </a:p>
          <a:p>
            <a:r>
              <a:rPr lang="th-TH" sz="2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     เงินประกันสังคมจ่ายสมทบ</a:t>
            </a:r>
          </a:p>
          <a:p>
            <a:r>
              <a:rPr lang="th-TH" sz="2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     เครดิต   ค่าแรงงานค้างจ่าย</a:t>
            </a:r>
          </a:p>
          <a:p>
            <a:r>
              <a:rPr lang="th-TH" sz="2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                ภาษีเงินได้หัก ณ ที่จ่าย</a:t>
            </a:r>
          </a:p>
          <a:p>
            <a:r>
              <a:rPr lang="th-TH" sz="2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                เงินประกันสังคมค้างจ่าย</a:t>
            </a:r>
          </a:p>
          <a:p>
            <a:r>
              <a:rPr lang="th-TH" sz="2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                ฯลฯ</a:t>
            </a:r>
          </a:p>
        </p:txBody>
      </p:sp>
      <p:sp>
        <p:nvSpPr>
          <p:cNvPr id="8" name="Google Shape;282;p32">
            <a:extLst>
              <a:ext uri="{FF2B5EF4-FFF2-40B4-BE49-F238E27FC236}">
                <a16:creationId xmlns:a16="http://schemas.microsoft.com/office/drawing/2014/main" id="{85FB1685-983B-4FB8-A216-21AE6A8B9AC0}"/>
              </a:ext>
            </a:extLst>
          </p:cNvPr>
          <p:cNvSpPr txBox="1">
            <a:spLocks/>
          </p:cNvSpPr>
          <p:nvPr/>
        </p:nvSpPr>
        <p:spPr>
          <a:xfrm>
            <a:off x="773977" y="370651"/>
            <a:ext cx="3857883" cy="47136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Lato"/>
              <a:buChar char="●"/>
              <a:defRPr sz="11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○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■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●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○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■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●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○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rgbClr val="555555"/>
              </a:buClr>
              <a:buSzPts val="1400"/>
              <a:buFont typeface="Lato"/>
              <a:buChar char="■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marL="0" indent="0" algn="ctr">
              <a:buFont typeface="Lato"/>
              <a:buNone/>
            </a:pPr>
            <a:r>
              <a:rPr lang="th-TH" sz="2800" b="1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H SarabunPSK" panose="020B0500040200020003" pitchFamily="34" charset="-34"/>
              </a:rPr>
              <a:t>การบันทึกรายการเกี่ยวกับค่าแรงงาน</a:t>
            </a:r>
          </a:p>
          <a:p>
            <a:pPr marL="0" indent="0" algn="ctr">
              <a:buFont typeface="Lato"/>
              <a:buNone/>
            </a:pPr>
            <a:r>
              <a:rPr lang="th-TH" sz="2400" dirty="0">
                <a:latin typeface="Cambria Math" panose="02040503050406030204" pitchFamily="18" charset="0"/>
                <a:ea typeface="Cambria Math" panose="02040503050406030204" pitchFamily="18" charset="0"/>
                <a:cs typeface="TH SarabunPSK" panose="020B0500040200020003" pitchFamily="34" charset="-34"/>
              </a:rPr>
              <a:t>           </a:t>
            </a:r>
            <a:endParaRPr lang="th-TH" sz="2400" b="1" dirty="0">
              <a:latin typeface="Cambria Math" panose="02040503050406030204" pitchFamily="18" charset="0"/>
              <a:ea typeface="Cambria Math" panose="02040503050406030204" pitchFamily="18" charset="0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7681669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" name="Google Shape;441;p40"/>
          <p:cNvSpPr txBox="1">
            <a:spLocks noGrp="1"/>
          </p:cNvSpPr>
          <p:nvPr>
            <p:ph type="title" idx="4294967295"/>
          </p:nvPr>
        </p:nvSpPr>
        <p:spPr>
          <a:xfrm>
            <a:off x="5567963" y="1910054"/>
            <a:ext cx="2133600" cy="449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rgbClr val="FFFFFF"/>
                </a:solidFill>
              </a:rPr>
              <a:t>$20,000</a:t>
            </a:r>
            <a:endParaRPr sz="3000">
              <a:solidFill>
                <a:srgbClr val="FFFFFF"/>
              </a:solidFill>
            </a:endParaRPr>
          </a:p>
        </p:txBody>
      </p:sp>
      <p:sp>
        <p:nvSpPr>
          <p:cNvPr id="5" name="Google Shape;282;p32">
            <a:extLst>
              <a:ext uri="{FF2B5EF4-FFF2-40B4-BE49-F238E27FC236}">
                <a16:creationId xmlns:a16="http://schemas.microsoft.com/office/drawing/2014/main" id="{B26D6385-769E-4214-8464-261D2DD60F62}"/>
              </a:ext>
            </a:extLst>
          </p:cNvPr>
          <p:cNvSpPr txBox="1">
            <a:spLocks/>
          </p:cNvSpPr>
          <p:nvPr/>
        </p:nvSpPr>
        <p:spPr>
          <a:xfrm>
            <a:off x="1122490" y="618996"/>
            <a:ext cx="6899019" cy="37048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Lato"/>
              <a:buChar char="●"/>
              <a:defRPr sz="11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○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■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●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○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■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●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○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rgbClr val="555555"/>
              </a:buClr>
              <a:buSzPts val="1400"/>
              <a:buFont typeface="Lato"/>
              <a:buChar char="■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marL="0" indent="0" algn="thaiDist">
              <a:buFont typeface="Lato"/>
              <a:buNone/>
            </a:pPr>
            <a:r>
              <a:rPr lang="th-TH" sz="2400" dirty="0">
                <a:latin typeface="Cambria Math" panose="02040503050406030204" pitchFamily="18" charset="0"/>
                <a:ea typeface="Cambria Math" panose="02040503050406030204" pitchFamily="18" charset="0"/>
                <a:cs typeface="TH SarabunPSK" panose="020B0500040200020003" pitchFamily="34" charset="-34"/>
              </a:rPr>
              <a:t>             </a:t>
            </a:r>
            <a:r>
              <a:rPr lang="en-US" sz="1800" dirty="0">
                <a:solidFill>
                  <a:schemeClr val="accent2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H SarabunPSK" panose="020B0500040200020003" pitchFamily="34" charset="-34"/>
              </a:rPr>
              <a:t>❷</a:t>
            </a:r>
            <a:r>
              <a:rPr lang="th-TH" sz="2400" dirty="0">
                <a:latin typeface="Cambria Math" panose="02040503050406030204" pitchFamily="18" charset="0"/>
                <a:ea typeface="Cambria Math" panose="02040503050406030204" pitchFamily="18" charset="0"/>
                <a:cs typeface="TH SarabunPSK" panose="020B0500040200020003" pitchFamily="34" charset="-34"/>
              </a:rPr>
              <a:t> </a:t>
            </a:r>
            <a:r>
              <a:rPr lang="th-TH" sz="2800" b="1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H SarabunPSK" panose="020B0500040200020003" pitchFamily="34" charset="-34"/>
              </a:rPr>
              <a:t>บันทึกค่าแรงงานเป็นต้นทุนการผลิต ข้อมูลที่ใช้การบันทึกบัญชีได้มาจากใบวิเคราะห์ค่าแรง ซึ่งจำแนกประเภทค่าแรงงานว่ามีค่าแรงทางตรงและค่าแรงทางอ้อมเกิดขึ้นเท่าใด ค่าแรงทางตรงจะบันทึกเข้าบัญชีงานระหว่างทำ ค่าแรงทางอ้อมบันทึกเข้าบัญชีคุมยอดค่าใช้จ่ายการผลิต และนำไปแสดงรายละเอียดในใบรายละเอียดค่าใช้จ่ายการผลิต โดยบันทึกบัญชีดังนี้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685B6AD-52AC-4278-B073-8003E2A2C8B2}"/>
              </a:ext>
            </a:extLst>
          </p:cNvPr>
          <p:cNvSpPr txBox="1"/>
          <p:nvPr/>
        </p:nvSpPr>
        <p:spPr>
          <a:xfrm>
            <a:off x="3410636" y="3350978"/>
            <a:ext cx="3617563" cy="138499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th-TH" sz="28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เดบิต   งานระหว่างทำ</a:t>
            </a:r>
          </a:p>
          <a:p>
            <a:r>
              <a:rPr lang="th-TH" sz="28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        คุมยอดค่าใช้จ่ายการผลิต</a:t>
            </a:r>
          </a:p>
          <a:p>
            <a:r>
              <a:rPr lang="th-TH" sz="28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        เครดิต   ค่าแรงงาน</a:t>
            </a:r>
          </a:p>
        </p:txBody>
      </p:sp>
    </p:spTree>
    <p:extLst>
      <p:ext uri="{BB962C8B-B14F-4D97-AF65-F5344CB8AC3E}">
        <p14:creationId xmlns:p14="http://schemas.microsoft.com/office/powerpoint/2010/main" val="39964481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" name="Google Shape;441;p40"/>
          <p:cNvSpPr txBox="1">
            <a:spLocks noGrp="1"/>
          </p:cNvSpPr>
          <p:nvPr>
            <p:ph type="title" idx="4294967295"/>
          </p:nvPr>
        </p:nvSpPr>
        <p:spPr>
          <a:xfrm>
            <a:off x="5567963" y="1910054"/>
            <a:ext cx="2133600" cy="449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rgbClr val="FFFFFF"/>
                </a:solidFill>
              </a:rPr>
              <a:t>$20,000</a:t>
            </a:r>
            <a:endParaRPr sz="3000">
              <a:solidFill>
                <a:srgbClr val="FFFFFF"/>
              </a:solidFill>
            </a:endParaRPr>
          </a:p>
        </p:txBody>
      </p:sp>
      <p:sp>
        <p:nvSpPr>
          <p:cNvPr id="5" name="Google Shape;282;p32">
            <a:extLst>
              <a:ext uri="{FF2B5EF4-FFF2-40B4-BE49-F238E27FC236}">
                <a16:creationId xmlns:a16="http://schemas.microsoft.com/office/drawing/2014/main" id="{B26D6385-769E-4214-8464-261D2DD60F62}"/>
              </a:ext>
            </a:extLst>
          </p:cNvPr>
          <p:cNvSpPr txBox="1">
            <a:spLocks/>
          </p:cNvSpPr>
          <p:nvPr/>
        </p:nvSpPr>
        <p:spPr>
          <a:xfrm>
            <a:off x="1122490" y="912030"/>
            <a:ext cx="6899019" cy="37048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Lato"/>
              <a:buChar char="●"/>
              <a:defRPr sz="11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○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■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●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○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■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●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○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rgbClr val="555555"/>
              </a:buClr>
              <a:buSzPts val="1400"/>
              <a:buFont typeface="Lato"/>
              <a:buChar char="■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marL="0" indent="0" algn="thaiDist">
              <a:buFont typeface="Lato"/>
              <a:buNone/>
            </a:pPr>
            <a:r>
              <a:rPr lang="th-TH" sz="2400" dirty="0">
                <a:latin typeface="Cambria Math" panose="02040503050406030204" pitchFamily="18" charset="0"/>
                <a:ea typeface="Cambria Math" panose="02040503050406030204" pitchFamily="18" charset="0"/>
                <a:cs typeface="TH SarabunPSK" panose="020B0500040200020003" pitchFamily="34" charset="-34"/>
              </a:rPr>
              <a:t> </a:t>
            </a:r>
            <a:r>
              <a:rPr lang="en-US" sz="2400" dirty="0">
                <a:latin typeface="Cambria Math" panose="02040503050406030204" pitchFamily="18" charset="0"/>
                <a:ea typeface="Cambria Math" panose="02040503050406030204" pitchFamily="18" charset="0"/>
                <a:cs typeface="TH SarabunPSK" panose="020B0500040200020003" pitchFamily="34" charset="-34"/>
              </a:rPr>
              <a:t>        </a:t>
            </a:r>
            <a:r>
              <a:rPr lang="en-US" sz="1800" dirty="0">
                <a:solidFill>
                  <a:schemeClr val="accent2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H SarabunPSK" panose="020B0500040200020003" pitchFamily="34" charset="-34"/>
              </a:rPr>
              <a:t>❸</a:t>
            </a:r>
            <a:r>
              <a:rPr lang="th-TH" sz="2400" dirty="0">
                <a:latin typeface="Cambria Math" panose="02040503050406030204" pitchFamily="18" charset="0"/>
                <a:ea typeface="Cambria Math" panose="02040503050406030204" pitchFamily="18" charset="0"/>
                <a:cs typeface="TH SarabunPSK" panose="020B0500040200020003" pitchFamily="34" charset="-34"/>
              </a:rPr>
              <a:t> </a:t>
            </a:r>
            <a:r>
              <a:rPr lang="th-TH" sz="3200" b="1" dirty="0">
                <a:solidFill>
                  <a:srgbClr val="00B05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H SarabunPSK" panose="020B0500040200020003" pitchFamily="34" charset="-34"/>
              </a:rPr>
              <a:t>บันทึกการจ่ายค่าแรงงาน การนำส่งเงินภาษีหัก ณ ที่จ่าย และเงินประกันสังคม จะบันทึกบัญชีดังนี้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685B6AD-52AC-4278-B073-8003E2A2C8B2}"/>
              </a:ext>
            </a:extLst>
          </p:cNvPr>
          <p:cNvSpPr txBox="1"/>
          <p:nvPr/>
        </p:nvSpPr>
        <p:spPr>
          <a:xfrm>
            <a:off x="2826170" y="2046903"/>
            <a:ext cx="4152099" cy="181588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th-TH" sz="2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เดบิต   ค่าแรงงานค้างจ่าย</a:t>
            </a:r>
          </a:p>
          <a:p>
            <a:r>
              <a:rPr lang="th-TH" sz="2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     ภาษีเงินได้หัก ณ ที่จ่าย</a:t>
            </a:r>
          </a:p>
          <a:p>
            <a:r>
              <a:rPr lang="th-TH" sz="2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     เงินประกันสังคมค้างจ่าย</a:t>
            </a:r>
          </a:p>
          <a:p>
            <a:r>
              <a:rPr lang="th-TH" sz="2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     เครดิต   เงินสด/เงินฝากธนาคาร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6B589C2-180A-4E7B-AADA-1951206E66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04438" y="3855168"/>
            <a:ext cx="1689156" cy="1125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04459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6">
          <a:extLst>
            <a:ext uri="{FF2B5EF4-FFF2-40B4-BE49-F238E27FC236}">
              <a16:creationId xmlns:a16="http://schemas.microsoft.com/office/drawing/2014/main" id="{C2613DD7-A6CD-A52F-2D7C-FCE3AEDFBE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" name="Google Shape;441;p40">
            <a:extLst>
              <a:ext uri="{FF2B5EF4-FFF2-40B4-BE49-F238E27FC236}">
                <a16:creationId xmlns:a16="http://schemas.microsoft.com/office/drawing/2014/main" id="{E3D5CE54-DCBC-74AC-BA10-08B0D6EBEE9E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5567963" y="1910054"/>
            <a:ext cx="2133600" cy="449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rgbClr val="FFFFFF"/>
                </a:solidFill>
              </a:rPr>
              <a:t>$20,000</a:t>
            </a:r>
            <a:endParaRPr sz="3000">
              <a:solidFill>
                <a:srgbClr val="FFFFFF"/>
              </a:solidFill>
            </a:endParaRPr>
          </a:p>
        </p:txBody>
      </p:sp>
      <p:sp>
        <p:nvSpPr>
          <p:cNvPr id="5" name="Google Shape;282;p32">
            <a:extLst>
              <a:ext uri="{FF2B5EF4-FFF2-40B4-BE49-F238E27FC236}">
                <a16:creationId xmlns:a16="http://schemas.microsoft.com/office/drawing/2014/main" id="{C6713556-5D3E-90FC-8535-BE197C8DCF6D}"/>
              </a:ext>
            </a:extLst>
          </p:cNvPr>
          <p:cNvSpPr txBox="1">
            <a:spLocks/>
          </p:cNvSpPr>
          <p:nvPr/>
        </p:nvSpPr>
        <p:spPr>
          <a:xfrm>
            <a:off x="1182535" y="782070"/>
            <a:ext cx="6899019" cy="408360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Lato"/>
              <a:buChar char="●"/>
              <a:defRPr sz="11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○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■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●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○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■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●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○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rgbClr val="555555"/>
              </a:buClr>
              <a:buSzPts val="1400"/>
              <a:buFont typeface="Lato"/>
              <a:buChar char="■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marL="0" indent="0" algn="ctr">
              <a:buFont typeface="Lato"/>
              <a:buNone/>
            </a:pPr>
            <a:r>
              <a:rPr lang="th-TH" sz="2800" dirty="0">
                <a:latin typeface="Cambria Math" panose="02040503050406030204" pitchFamily="18" charset="0"/>
                <a:ea typeface="Cambria Math" panose="02040503050406030204" pitchFamily="18" charset="0"/>
                <a:cs typeface="TH SarabunPSK" panose="020B0500040200020003" pitchFamily="34" charset="-34"/>
              </a:rPr>
              <a:t>        </a:t>
            </a:r>
            <a:r>
              <a:rPr lang="th-TH" sz="2800" b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H SarabunPSK" panose="020B0500040200020003" pitchFamily="34" charset="-34"/>
              </a:rPr>
              <a:t>ค่าแรงทางตรง</a:t>
            </a:r>
          </a:p>
          <a:p>
            <a:pPr marL="0" indent="0">
              <a:buFont typeface="Lato"/>
              <a:buNone/>
            </a:pPr>
            <a:r>
              <a:rPr lang="th-TH" sz="2800" b="1" dirty="0">
                <a:solidFill>
                  <a:srgbClr val="00B05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H SarabunPSK" panose="020B0500040200020003" pitchFamily="34" charset="-34"/>
              </a:rPr>
              <a:t>1.แผนกประกอบ   จำนวนเงิน 4,500  บาท</a:t>
            </a:r>
          </a:p>
          <a:p>
            <a:pPr marL="0" indent="0">
              <a:buFont typeface="Lato"/>
              <a:buNone/>
            </a:pPr>
            <a:r>
              <a:rPr lang="th-TH" sz="2800" b="1" dirty="0">
                <a:solidFill>
                  <a:srgbClr val="00B05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H SarabunPSK" panose="020B0500040200020003" pitchFamily="34" charset="-34"/>
              </a:rPr>
              <a:t>2.แผนกตกแต่ง     จำนวนเงิน 7,600  บาท</a:t>
            </a:r>
          </a:p>
          <a:p>
            <a:pPr marL="0" indent="0" algn="ctr">
              <a:buFont typeface="Lato"/>
              <a:buNone/>
            </a:pPr>
            <a:r>
              <a:rPr lang="th-TH" sz="2800" b="1" dirty="0">
                <a:solidFill>
                  <a:srgbClr val="00B0F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H SarabunPSK" panose="020B0500040200020003" pitchFamily="34" charset="-34"/>
              </a:rPr>
              <a:t>       ค่าแรงทางอ้อม</a:t>
            </a:r>
          </a:p>
          <a:p>
            <a:pPr marL="0" indent="0">
              <a:buNone/>
            </a:pPr>
            <a:r>
              <a:rPr lang="th-TH" sz="2800" b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H SarabunPSK" panose="020B0500040200020003" pitchFamily="34" charset="-34"/>
              </a:rPr>
              <a:t>อัตราค่าแรงงานปกติ	2,600  บาท 	</a:t>
            </a:r>
          </a:p>
          <a:p>
            <a:pPr marL="0" indent="0">
              <a:buFont typeface="Lato"/>
              <a:buNone/>
            </a:pPr>
            <a:r>
              <a:rPr lang="th-TH" sz="2800" b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H SarabunPSK" panose="020B0500040200020003" pitchFamily="34" charset="-34"/>
              </a:rPr>
              <a:t>ค่าล่วงเวลาที่เกินอัตราปกติ </a:t>
            </a:r>
            <a:r>
              <a:rPr lang="th-TH" sz="2800" b="1" dirty="0">
                <a:solidFill>
                  <a:srgbClr val="00B05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H SarabunPSK" panose="020B0500040200020003" pitchFamily="34" charset="-34"/>
              </a:rPr>
              <a:t>	  </a:t>
            </a:r>
            <a:r>
              <a:rPr lang="th-TH" sz="2800" b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H SarabunPSK" panose="020B0500040200020003" pitchFamily="34" charset="-34"/>
              </a:rPr>
              <a:t>575   บาท</a:t>
            </a:r>
          </a:p>
          <a:p>
            <a:pPr marL="0" indent="0">
              <a:buFont typeface="Lato"/>
              <a:buNone/>
            </a:pPr>
            <a:r>
              <a:rPr lang="th-TH" sz="2800" b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H SarabunPSK" panose="020B0500040200020003" pitchFamily="34" charset="-34"/>
              </a:rPr>
              <a:t>	</a:t>
            </a:r>
            <a:r>
              <a:rPr lang="th-TH" sz="2800" b="1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H SarabunPSK" panose="020B0500040200020003" pitchFamily="34" charset="-34"/>
              </a:rPr>
              <a:t>สรุป	ค่าแรงงานทางตรง	    12,100	บาท</a:t>
            </a:r>
          </a:p>
          <a:p>
            <a:pPr marL="0" indent="0">
              <a:buFont typeface="Lato"/>
              <a:buNone/>
            </a:pPr>
            <a:r>
              <a:rPr lang="th-TH" sz="2800" b="1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H SarabunPSK" panose="020B0500040200020003" pitchFamily="34" charset="-34"/>
              </a:rPr>
              <a:t>		ค่าแรงงานทางอ้อม     </a:t>
            </a:r>
            <a:r>
              <a:rPr lang="th-TH" sz="2800" b="1" u="sng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H SarabunPSK" panose="020B0500040200020003" pitchFamily="34" charset="-34"/>
              </a:rPr>
              <a:t> 3,175</a:t>
            </a:r>
            <a:r>
              <a:rPr lang="th-TH" sz="2800" b="1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H SarabunPSK" panose="020B0500040200020003" pitchFamily="34" charset="-34"/>
              </a:rPr>
              <a:t>	บาท</a:t>
            </a:r>
          </a:p>
          <a:p>
            <a:pPr marL="0" indent="0">
              <a:buFont typeface="Lato"/>
              <a:buNone/>
            </a:pPr>
            <a:r>
              <a:rPr lang="th-TH" sz="2800" b="1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H SarabunPSK" panose="020B0500040200020003" pitchFamily="34" charset="-34"/>
              </a:rPr>
              <a:t>			รวม	    </a:t>
            </a:r>
            <a:r>
              <a:rPr lang="th-TH" sz="2800" b="1" u="dbl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H SarabunPSK" panose="020B0500040200020003" pitchFamily="34" charset="-34"/>
              </a:rPr>
              <a:t>15,275</a:t>
            </a:r>
          </a:p>
        </p:txBody>
      </p:sp>
      <p:sp>
        <p:nvSpPr>
          <p:cNvPr id="7" name="Google Shape;282;p32">
            <a:extLst>
              <a:ext uri="{FF2B5EF4-FFF2-40B4-BE49-F238E27FC236}">
                <a16:creationId xmlns:a16="http://schemas.microsoft.com/office/drawing/2014/main" id="{6131E2FB-8C8E-A327-A580-EDD235290076}"/>
              </a:ext>
            </a:extLst>
          </p:cNvPr>
          <p:cNvSpPr txBox="1">
            <a:spLocks/>
          </p:cNvSpPr>
          <p:nvPr/>
        </p:nvSpPr>
        <p:spPr>
          <a:xfrm>
            <a:off x="807562" y="204973"/>
            <a:ext cx="2668275" cy="47582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Lato"/>
              <a:buChar char="●"/>
              <a:defRPr sz="11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○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■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●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○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■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●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○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rgbClr val="555555"/>
              </a:buClr>
              <a:buSzPts val="1400"/>
              <a:buFont typeface="Lato"/>
              <a:buChar char="■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marL="0" indent="0" algn="ctr">
              <a:buFont typeface="Lato"/>
              <a:buNone/>
            </a:pPr>
            <a:r>
              <a:rPr lang="th-TH" sz="2400" b="1" dirty="0">
                <a:latin typeface="Cambria Math" panose="02040503050406030204" pitchFamily="18" charset="0"/>
                <a:ea typeface="Cambria Math" panose="02040503050406030204" pitchFamily="18" charset="0"/>
                <a:cs typeface="TH SarabunPSK" panose="020B0500040200020003" pitchFamily="34" charset="-34"/>
              </a:rPr>
              <a:t>ตัวอย่างโจทย์</a:t>
            </a:r>
          </a:p>
          <a:p>
            <a:pPr marL="0" indent="0" algn="ctr">
              <a:buFont typeface="Lato"/>
              <a:buNone/>
            </a:pPr>
            <a:endParaRPr lang="th-TH" sz="2400" b="1" dirty="0">
              <a:latin typeface="Cambria Math" panose="02040503050406030204" pitchFamily="18" charset="0"/>
              <a:ea typeface="Cambria Math" panose="02040503050406030204" pitchFamily="18" charset="0"/>
              <a:cs typeface="TH SarabunPSK" panose="020B0500040200020003" pitchFamily="34" charset="-34"/>
            </a:endParaRPr>
          </a:p>
          <a:p>
            <a:pPr marL="0" indent="0" algn="ctr">
              <a:buFont typeface="Lato"/>
              <a:buNone/>
            </a:pPr>
            <a:r>
              <a:rPr lang="th-TH" sz="2400" dirty="0">
                <a:latin typeface="Cambria Math" panose="02040503050406030204" pitchFamily="18" charset="0"/>
                <a:ea typeface="Cambria Math" panose="02040503050406030204" pitchFamily="18" charset="0"/>
                <a:cs typeface="TH SarabunPSK" panose="020B0500040200020003" pitchFamily="34" charset="-34"/>
              </a:rPr>
              <a:t>           </a:t>
            </a:r>
            <a:endParaRPr lang="th-TH" sz="2400" b="1" dirty="0">
              <a:latin typeface="Cambria Math" panose="02040503050406030204" pitchFamily="18" charset="0"/>
              <a:ea typeface="Cambria Math" panose="02040503050406030204" pitchFamily="18" charset="0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9281803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6">
          <a:extLst>
            <a:ext uri="{FF2B5EF4-FFF2-40B4-BE49-F238E27FC236}">
              <a16:creationId xmlns:a16="http://schemas.microsoft.com/office/drawing/2014/main" id="{6E70F39D-1840-CE5C-4EE9-0999FDD4C4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" name="Google Shape;441;p40">
            <a:extLst>
              <a:ext uri="{FF2B5EF4-FFF2-40B4-BE49-F238E27FC236}">
                <a16:creationId xmlns:a16="http://schemas.microsoft.com/office/drawing/2014/main" id="{6DCC8D78-2727-914B-FD49-59CE3421642C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5567963" y="1910054"/>
            <a:ext cx="2133600" cy="449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rgbClr val="FFFFFF"/>
                </a:solidFill>
              </a:rPr>
              <a:t>$20,000</a:t>
            </a:r>
            <a:endParaRPr sz="3000">
              <a:solidFill>
                <a:srgbClr val="FFFFFF"/>
              </a:solidFill>
            </a:endParaRPr>
          </a:p>
        </p:txBody>
      </p:sp>
      <p:sp>
        <p:nvSpPr>
          <p:cNvPr id="5" name="Google Shape;282;p32">
            <a:extLst>
              <a:ext uri="{FF2B5EF4-FFF2-40B4-BE49-F238E27FC236}">
                <a16:creationId xmlns:a16="http://schemas.microsoft.com/office/drawing/2014/main" id="{916FE53D-676B-4153-7A9F-C6B9E9C274D9}"/>
              </a:ext>
            </a:extLst>
          </p:cNvPr>
          <p:cNvSpPr txBox="1">
            <a:spLocks/>
          </p:cNvSpPr>
          <p:nvPr/>
        </p:nvSpPr>
        <p:spPr>
          <a:xfrm>
            <a:off x="1175860" y="935584"/>
            <a:ext cx="6899019" cy="413700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Lato"/>
              <a:buChar char="●"/>
              <a:defRPr sz="11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○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■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●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○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■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●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○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rgbClr val="555555"/>
              </a:buClr>
              <a:buSzPts val="1400"/>
              <a:buFont typeface="Lato"/>
              <a:buChar char="■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marL="0" indent="0" algn="ctr">
              <a:buFont typeface="Lato"/>
              <a:buNone/>
            </a:pPr>
            <a:endParaRPr lang="th-TH" sz="2400" dirty="0">
              <a:latin typeface="Cambria Math" panose="02040503050406030204" pitchFamily="18" charset="0"/>
              <a:ea typeface="Cambria Math" panose="02040503050406030204" pitchFamily="18" charset="0"/>
              <a:cs typeface="TH SarabunPSK" panose="020B0500040200020003" pitchFamily="34" charset="-34"/>
            </a:endParaRPr>
          </a:p>
          <a:p>
            <a:pPr marL="0" indent="0">
              <a:buFont typeface="Lato"/>
              <a:buNone/>
            </a:pPr>
            <a:r>
              <a:rPr lang="th-TH" sz="3200" b="1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H SarabunPSK" panose="020B0500040200020003" pitchFamily="34" charset="-34"/>
              </a:rPr>
              <a:t>บันทึกบัญชี</a:t>
            </a:r>
          </a:p>
        </p:txBody>
      </p:sp>
      <p:sp>
        <p:nvSpPr>
          <p:cNvPr id="7" name="Google Shape;282;p32">
            <a:extLst>
              <a:ext uri="{FF2B5EF4-FFF2-40B4-BE49-F238E27FC236}">
                <a16:creationId xmlns:a16="http://schemas.microsoft.com/office/drawing/2014/main" id="{1BFB7C3E-6777-9A8F-2BA8-11CBAB4640F3}"/>
              </a:ext>
            </a:extLst>
          </p:cNvPr>
          <p:cNvSpPr txBox="1">
            <a:spLocks/>
          </p:cNvSpPr>
          <p:nvPr/>
        </p:nvSpPr>
        <p:spPr>
          <a:xfrm>
            <a:off x="820910" y="278392"/>
            <a:ext cx="2668275" cy="47136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Lato"/>
              <a:buChar char="●"/>
              <a:defRPr sz="11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○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■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●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○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■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●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○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rgbClr val="555555"/>
              </a:buClr>
              <a:buSzPts val="1400"/>
              <a:buFont typeface="Lato"/>
              <a:buChar char="■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marL="0" indent="0" algn="ctr">
              <a:buFont typeface="Lato"/>
              <a:buNone/>
            </a:pPr>
            <a:r>
              <a:rPr lang="th-TH" sz="2400" b="1" dirty="0">
                <a:latin typeface="Cambria Math" panose="02040503050406030204" pitchFamily="18" charset="0"/>
                <a:ea typeface="Cambria Math" panose="02040503050406030204" pitchFamily="18" charset="0"/>
                <a:cs typeface="TH SarabunPSK" panose="020B0500040200020003" pitchFamily="34" charset="-34"/>
              </a:rPr>
              <a:t>ตัวอย่าง</a:t>
            </a:r>
          </a:p>
          <a:p>
            <a:pPr marL="0" indent="0" algn="ctr">
              <a:buFont typeface="Lato"/>
              <a:buNone/>
            </a:pPr>
            <a:r>
              <a:rPr lang="th-TH" sz="2400" dirty="0">
                <a:latin typeface="Cambria Math" panose="02040503050406030204" pitchFamily="18" charset="0"/>
                <a:ea typeface="Cambria Math" panose="02040503050406030204" pitchFamily="18" charset="0"/>
                <a:cs typeface="TH SarabunPSK" panose="020B0500040200020003" pitchFamily="34" charset="-34"/>
              </a:rPr>
              <a:t>           </a:t>
            </a:r>
            <a:endParaRPr lang="th-TH" sz="2400" b="1" dirty="0">
              <a:latin typeface="Cambria Math" panose="02040503050406030204" pitchFamily="18" charset="0"/>
              <a:ea typeface="Cambria Math" panose="02040503050406030204" pitchFamily="18" charset="0"/>
              <a:cs typeface="TH SarabunPSK" panose="020B0500040200020003" pitchFamily="34" charset="-34"/>
            </a:endParaRPr>
          </a:p>
        </p:txBody>
      </p:sp>
      <p:sp>
        <p:nvSpPr>
          <p:cNvPr id="3" name="TextBox 6">
            <a:extLst>
              <a:ext uri="{FF2B5EF4-FFF2-40B4-BE49-F238E27FC236}">
                <a16:creationId xmlns:a16="http://schemas.microsoft.com/office/drawing/2014/main" id="{44EBA981-A3C1-3D9E-11AE-5A81A2070229}"/>
              </a:ext>
            </a:extLst>
          </p:cNvPr>
          <p:cNvSpPr txBox="1"/>
          <p:nvPr/>
        </p:nvSpPr>
        <p:spPr>
          <a:xfrm>
            <a:off x="1442437" y="2078359"/>
            <a:ext cx="6687046" cy="2677656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th-TH" sz="2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เดบิต   ค่าแรงงาน		             15,275</a:t>
            </a:r>
          </a:p>
          <a:p>
            <a:r>
              <a:rPr lang="th-TH" sz="2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     เงินประกันสังคมจ่ายสมทบ      763.75</a:t>
            </a:r>
          </a:p>
          <a:p>
            <a:r>
              <a:rPr lang="th-TH" sz="2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     เครดิต   ค่าแรงงานค้างจ่าย		13,747.50</a:t>
            </a:r>
          </a:p>
          <a:p>
            <a:r>
              <a:rPr lang="th-TH" sz="2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                ภาษีเงินได้หัก ณ ที่จ่าย	    763.75</a:t>
            </a:r>
          </a:p>
          <a:p>
            <a:r>
              <a:rPr lang="th-TH" sz="2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                เงินประกันสังคมค้างจ่าย        1,527.50</a:t>
            </a:r>
          </a:p>
          <a:p>
            <a:r>
              <a:rPr lang="th-TH" sz="2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     บันทึกค่าแรงงานของพนักงาน</a:t>
            </a:r>
          </a:p>
        </p:txBody>
      </p:sp>
    </p:spTree>
    <p:extLst>
      <p:ext uri="{BB962C8B-B14F-4D97-AF65-F5344CB8AC3E}">
        <p14:creationId xmlns:p14="http://schemas.microsoft.com/office/powerpoint/2010/main" val="30516839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6">
          <a:extLst>
            <a:ext uri="{FF2B5EF4-FFF2-40B4-BE49-F238E27FC236}">
              <a16:creationId xmlns:a16="http://schemas.microsoft.com/office/drawing/2014/main" id="{61E5B784-7D02-6D28-4C6B-DEE5AF0529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" name="Google Shape;439;p40">
            <a:extLst>
              <a:ext uri="{FF2B5EF4-FFF2-40B4-BE49-F238E27FC236}">
                <a16:creationId xmlns:a16="http://schemas.microsoft.com/office/drawing/2014/main" id="{86DC5AF9-887E-B277-CB7A-664F049C9F2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43578" y="208046"/>
            <a:ext cx="7950000" cy="51199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h-TH" sz="2000" dirty="0">
                <a:solidFill>
                  <a:schemeClr val="tx1"/>
                </a:solidFill>
              </a:rPr>
              <a:t>ความหมาย</a:t>
            </a:r>
            <a:br>
              <a:rPr lang="th-TH" sz="2000" dirty="0">
                <a:solidFill>
                  <a:schemeClr val="tx1"/>
                </a:solidFill>
              </a:rPr>
            </a:br>
            <a:r>
              <a:rPr lang="th-TH" sz="2000" dirty="0">
                <a:solidFill>
                  <a:schemeClr val="dk2"/>
                </a:solidFill>
              </a:rPr>
              <a:t>และการจำแนกประเภทค่าแรงงาน</a:t>
            </a:r>
            <a:endParaRPr sz="2000" dirty="0">
              <a:solidFill>
                <a:schemeClr val="dk2"/>
              </a:solidFill>
            </a:endParaRPr>
          </a:p>
        </p:txBody>
      </p:sp>
      <p:sp>
        <p:nvSpPr>
          <p:cNvPr id="441" name="Google Shape;441;p40">
            <a:extLst>
              <a:ext uri="{FF2B5EF4-FFF2-40B4-BE49-F238E27FC236}">
                <a16:creationId xmlns:a16="http://schemas.microsoft.com/office/drawing/2014/main" id="{503AFE23-D143-7B97-B60C-7F8CAA9C31E4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5567963" y="1910054"/>
            <a:ext cx="2133600" cy="449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rgbClr val="FFFFFF"/>
                </a:solidFill>
              </a:rPr>
              <a:t>$20,000</a:t>
            </a:r>
            <a:endParaRPr sz="3000">
              <a:solidFill>
                <a:srgbClr val="FFFFFF"/>
              </a:solidFill>
            </a:endParaRPr>
          </a:p>
        </p:txBody>
      </p:sp>
      <p:sp>
        <p:nvSpPr>
          <p:cNvPr id="445" name="Google Shape;445;p40">
            <a:extLst>
              <a:ext uri="{FF2B5EF4-FFF2-40B4-BE49-F238E27FC236}">
                <a16:creationId xmlns:a16="http://schemas.microsoft.com/office/drawing/2014/main" id="{EC77D20E-4AEC-D557-8472-9737F7FD38AF}"/>
              </a:ext>
            </a:extLst>
          </p:cNvPr>
          <p:cNvSpPr txBox="1"/>
          <p:nvPr/>
        </p:nvSpPr>
        <p:spPr>
          <a:xfrm>
            <a:off x="774237" y="720036"/>
            <a:ext cx="7346278" cy="45260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thaiDist" rtl="0">
              <a:spcBef>
                <a:spcPts val="0"/>
              </a:spcBef>
              <a:spcAft>
                <a:spcPts val="0"/>
              </a:spcAft>
              <a:buNone/>
            </a:pPr>
            <a:r>
              <a:rPr lang="th-TH" sz="2400" dirty="0">
                <a:latin typeface="TH SarabunPSK" panose="020B0500040200020003" pitchFamily="34" charset="-34"/>
                <a:ea typeface="Cambria Math" panose="02040503050406030204" pitchFamily="18" charset="0"/>
                <a:cs typeface="TH SarabunPSK" panose="020B0500040200020003" pitchFamily="34" charset="-34"/>
                <a:sym typeface="Montserrat"/>
              </a:rPr>
              <a:t>       </a:t>
            </a:r>
            <a:r>
              <a:rPr lang="th-TH" sz="2400" b="1" dirty="0">
                <a:latin typeface="TH SarabunPSK" panose="020B0500040200020003" pitchFamily="34" charset="-34"/>
                <a:ea typeface="Cambria Math" panose="02040503050406030204" pitchFamily="18" charset="0"/>
                <a:cs typeface="TH SarabunPSK" panose="020B0500040200020003" pitchFamily="34" charset="-34"/>
                <a:sym typeface="Montserrat"/>
              </a:rPr>
              <a:t>ค่าแรงงานที่เกิดขึ้นในกิจการอุตสาหกรรม หมายถึง</a:t>
            </a:r>
            <a:r>
              <a:rPr lang="th-TH" sz="2400" b="1" dirty="0">
                <a:solidFill>
                  <a:srgbClr val="FF0000"/>
                </a:solidFill>
                <a:latin typeface="TH SarabunPSK" panose="020B0500040200020003" pitchFamily="34" charset="-34"/>
                <a:ea typeface="Cambria Math" panose="02040503050406030204" pitchFamily="18" charset="0"/>
                <a:cs typeface="TH SarabunPSK" panose="020B0500040200020003" pitchFamily="34" charset="-34"/>
                <a:sym typeface="Montserrat"/>
              </a:rPr>
              <a:t>จำนวนเงินที่จ่ายเป็นค่าจ้าง</a:t>
            </a:r>
            <a:r>
              <a:rPr lang="th-TH" sz="2400" b="1" dirty="0">
                <a:latin typeface="TH SarabunPSK" panose="020B0500040200020003" pitchFamily="34" charset="-34"/>
                <a:ea typeface="Cambria Math" panose="02040503050406030204" pitchFamily="18" charset="0"/>
                <a:cs typeface="TH SarabunPSK" panose="020B0500040200020003" pitchFamily="34" charset="-34"/>
                <a:sym typeface="Montserrat"/>
              </a:rPr>
              <a:t>และ</a:t>
            </a:r>
            <a:r>
              <a:rPr lang="th-TH" sz="2400" b="1" dirty="0">
                <a:solidFill>
                  <a:srgbClr val="FF0000"/>
                </a:solidFill>
                <a:latin typeface="TH SarabunPSK" panose="020B0500040200020003" pitchFamily="34" charset="-34"/>
                <a:ea typeface="Cambria Math" panose="02040503050406030204" pitchFamily="18" charset="0"/>
                <a:cs typeface="TH SarabunPSK" panose="020B0500040200020003" pitchFamily="34" charset="-34"/>
                <a:sym typeface="Montserrat"/>
              </a:rPr>
              <a:t>เงินเดือน</a:t>
            </a:r>
            <a:r>
              <a:rPr lang="th-TH" sz="2400" b="1" dirty="0">
                <a:latin typeface="TH SarabunPSK" panose="020B0500040200020003" pitchFamily="34" charset="-34"/>
                <a:ea typeface="Cambria Math" panose="02040503050406030204" pitchFamily="18" charset="0"/>
                <a:cs typeface="TH SarabunPSK" panose="020B0500040200020003" pitchFamily="34" charset="-34"/>
                <a:sym typeface="Montserrat"/>
              </a:rPr>
              <a:t>การจ่าย</a:t>
            </a:r>
            <a:r>
              <a:rPr lang="th-TH" sz="2400" b="1" dirty="0">
                <a:solidFill>
                  <a:srgbClr val="00B0F0"/>
                </a:solidFill>
                <a:latin typeface="TH SarabunPSK" panose="020B0500040200020003" pitchFamily="34" charset="-34"/>
                <a:ea typeface="Cambria Math" panose="02040503050406030204" pitchFamily="18" charset="0"/>
                <a:cs typeface="TH SarabunPSK" panose="020B0500040200020003" pitchFamily="34" charset="-34"/>
                <a:sym typeface="Montserrat"/>
              </a:rPr>
              <a:t>ค่าจ้าง</a:t>
            </a:r>
            <a:r>
              <a:rPr lang="th-TH" sz="2400" b="1" dirty="0">
                <a:latin typeface="TH SarabunPSK" panose="020B0500040200020003" pitchFamily="34" charset="-34"/>
                <a:ea typeface="Cambria Math" panose="02040503050406030204" pitchFamily="18" charset="0"/>
                <a:cs typeface="TH SarabunPSK" panose="020B0500040200020003" pitchFamily="34" charset="-34"/>
                <a:sym typeface="Montserrat"/>
              </a:rPr>
              <a:t>มักจ่ายให้คนงานโดยรับค่าจ้างเป็น</a:t>
            </a:r>
            <a:r>
              <a:rPr lang="th-TH" sz="2400" b="1" dirty="0">
                <a:solidFill>
                  <a:srgbClr val="00B0F0"/>
                </a:solidFill>
                <a:latin typeface="TH SarabunPSK" panose="020B0500040200020003" pitchFamily="34" charset="-34"/>
                <a:ea typeface="Cambria Math" panose="02040503050406030204" pitchFamily="18" charset="0"/>
                <a:cs typeface="TH SarabunPSK" panose="020B0500040200020003" pitchFamily="34" charset="-34"/>
                <a:sym typeface="Montserrat"/>
              </a:rPr>
              <a:t>รายวัน รายชั่วโมง หรือรายชิ้นที่ผลิตได้ </a:t>
            </a:r>
            <a:r>
              <a:rPr lang="th-TH" sz="2400" b="1" dirty="0">
                <a:latin typeface="TH SarabunPSK" panose="020B0500040200020003" pitchFamily="34" charset="-34"/>
                <a:ea typeface="Cambria Math" panose="02040503050406030204" pitchFamily="18" charset="0"/>
                <a:cs typeface="TH SarabunPSK" panose="020B0500040200020003" pitchFamily="34" charset="-34"/>
                <a:sym typeface="Montserrat"/>
              </a:rPr>
              <a:t>ส่วน</a:t>
            </a:r>
            <a:r>
              <a:rPr lang="th-TH" sz="2400" b="1" dirty="0">
                <a:solidFill>
                  <a:srgbClr val="7030A0"/>
                </a:solidFill>
                <a:latin typeface="TH SarabunPSK" panose="020B0500040200020003" pitchFamily="34" charset="-34"/>
                <a:ea typeface="Cambria Math" panose="02040503050406030204" pitchFamily="18" charset="0"/>
                <a:cs typeface="TH SarabunPSK" panose="020B0500040200020003" pitchFamily="34" charset="-34"/>
                <a:sym typeface="Montserrat"/>
              </a:rPr>
              <a:t>เงินเดือน</a:t>
            </a:r>
            <a:r>
              <a:rPr lang="th-TH" sz="2400" b="1" dirty="0">
                <a:latin typeface="TH SarabunPSK" panose="020B0500040200020003" pitchFamily="34" charset="-34"/>
                <a:ea typeface="Cambria Math" panose="02040503050406030204" pitchFamily="18" charset="0"/>
                <a:cs typeface="TH SarabunPSK" panose="020B0500040200020003" pitchFamily="34" charset="-34"/>
                <a:sym typeface="Montserrat"/>
              </a:rPr>
              <a:t>จะ</a:t>
            </a:r>
            <a:r>
              <a:rPr lang="th-TH" sz="2400" b="1" dirty="0">
                <a:solidFill>
                  <a:srgbClr val="7030A0"/>
                </a:solidFill>
                <a:latin typeface="TH SarabunPSK" panose="020B0500040200020003" pitchFamily="34" charset="-34"/>
                <a:ea typeface="Cambria Math" panose="02040503050406030204" pitchFamily="18" charset="0"/>
                <a:cs typeface="TH SarabunPSK" panose="020B0500040200020003" pitchFamily="34" charset="-34"/>
                <a:sym typeface="Montserrat"/>
              </a:rPr>
              <a:t>จ่ายให้แก่คนงานหรือพนักงานประจำ</a:t>
            </a:r>
            <a:r>
              <a:rPr lang="th-TH" sz="2400" b="1" dirty="0">
                <a:latin typeface="TH SarabunPSK" panose="020B0500040200020003" pitchFamily="34" charset="-34"/>
                <a:ea typeface="Cambria Math" panose="02040503050406030204" pitchFamily="18" charset="0"/>
                <a:cs typeface="TH SarabunPSK" panose="020B0500040200020003" pitchFamily="34" charset="-34"/>
                <a:sym typeface="Montserrat"/>
              </a:rPr>
              <a:t>นายจ้างจ่ายให้ลูกจ้างเป็นการตอบแทนการทำงาน ซึ่งสามารถจำแนกเป็น</a:t>
            </a:r>
          </a:p>
          <a:p>
            <a:pPr marL="0" lvl="0" indent="0" algn="thaiDist" rtl="0">
              <a:spcBef>
                <a:spcPts val="0"/>
              </a:spcBef>
              <a:spcAft>
                <a:spcPts val="0"/>
              </a:spcAft>
              <a:buNone/>
            </a:pPr>
            <a:r>
              <a:rPr lang="th-TH" sz="2400" b="1" dirty="0">
                <a:latin typeface="TH SarabunPSK" panose="020B0500040200020003" pitchFamily="34" charset="-34"/>
                <a:ea typeface="Cambria Math" panose="02040503050406030204" pitchFamily="18" charset="0"/>
                <a:cs typeface="TH SarabunPSK" panose="020B0500040200020003" pitchFamily="34" charset="-34"/>
                <a:sym typeface="Montserrat"/>
              </a:rPr>
              <a:t> </a:t>
            </a:r>
            <a:r>
              <a:rPr lang="en-US" sz="2400" b="1" dirty="0">
                <a:latin typeface="TH SarabunPSK" panose="020B0500040200020003" pitchFamily="34" charset="-34"/>
                <a:ea typeface="Cambria Math" panose="02040503050406030204" pitchFamily="18" charset="0"/>
                <a:cs typeface="TH SarabunPSK" panose="020B0500040200020003" pitchFamily="34" charset="-34"/>
                <a:sym typeface="Montserrat"/>
              </a:rPr>
              <a:t>      </a:t>
            </a:r>
            <a:r>
              <a:rPr lang="en-US" sz="2400" b="1" dirty="0">
                <a:solidFill>
                  <a:schemeClr val="accent2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H SarabunPSK" panose="020B0500040200020003" pitchFamily="34" charset="-34"/>
              </a:rPr>
              <a:t>❶</a:t>
            </a:r>
            <a:r>
              <a:rPr lang="th-TH" sz="2400" b="1" dirty="0">
                <a:solidFill>
                  <a:schemeClr val="accent2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H SarabunPSK" panose="020B0500040200020003" pitchFamily="34" charset="-34"/>
              </a:rPr>
              <a:t> </a:t>
            </a:r>
            <a:r>
              <a:rPr lang="th-TH" sz="2400" b="1" dirty="0">
                <a:solidFill>
                  <a:schemeClr val="tx1"/>
                </a:solidFill>
                <a:latin typeface="TH SarabunPSK" panose="020B0500040200020003" pitchFamily="34" charset="-34"/>
                <a:ea typeface="Cambria Math" panose="02040503050406030204" pitchFamily="18" charset="0"/>
                <a:cs typeface="TH SarabunPSK" panose="020B0500040200020003" pitchFamily="34" charset="-34"/>
              </a:rPr>
              <a:t>ค่าแรงงานทางตรง (</a:t>
            </a:r>
            <a:r>
              <a:rPr lang="en-US" sz="2400" b="1" dirty="0">
                <a:solidFill>
                  <a:schemeClr val="tx1"/>
                </a:solidFill>
                <a:latin typeface="TH SarabunPSK" panose="020B0500040200020003" pitchFamily="34" charset="-34"/>
                <a:ea typeface="Cambria Math" panose="02040503050406030204" pitchFamily="18" charset="0"/>
                <a:cs typeface="TH SarabunPSK" panose="020B0500040200020003" pitchFamily="34" charset="-34"/>
              </a:rPr>
              <a:t>Direct labor</a:t>
            </a:r>
            <a:r>
              <a:rPr lang="th-TH" sz="2400" b="1" dirty="0">
                <a:solidFill>
                  <a:schemeClr val="tx1"/>
                </a:solidFill>
                <a:latin typeface="TH SarabunPSK" panose="020B0500040200020003" pitchFamily="34" charset="-34"/>
                <a:ea typeface="Cambria Math" panose="02040503050406030204" pitchFamily="18" charset="0"/>
                <a:cs typeface="TH SarabunPSK" panose="020B0500040200020003" pitchFamily="34" charset="-34"/>
              </a:rPr>
              <a:t>)หมายถึง </a:t>
            </a:r>
            <a:r>
              <a:rPr lang="th-TH" sz="2400" b="1" dirty="0">
                <a:solidFill>
                  <a:srgbClr val="FF0000"/>
                </a:solidFill>
                <a:latin typeface="TH SarabunPSK" panose="020B0500040200020003" pitchFamily="34" charset="-34"/>
                <a:ea typeface="Cambria Math" panose="02040503050406030204" pitchFamily="18" charset="0"/>
                <a:cs typeface="TH SarabunPSK" panose="020B0500040200020003" pitchFamily="34" charset="-34"/>
              </a:rPr>
              <a:t>ค่าแรงงานของคนงานที่ทำการแปรสภาพหรือประกอบวัตถุดิบให้เป็นสินค้าสำเร็จรูป</a:t>
            </a:r>
            <a:r>
              <a:rPr lang="th-TH" sz="2400" b="1" dirty="0">
                <a:solidFill>
                  <a:schemeClr val="tx1"/>
                </a:solidFill>
                <a:latin typeface="TH SarabunPSK" panose="020B0500040200020003" pitchFamily="34" charset="-34"/>
                <a:ea typeface="Cambria Math" panose="02040503050406030204" pitchFamily="18" charset="0"/>
                <a:cs typeface="TH SarabunPSK" panose="020B0500040200020003" pitchFamily="34" charset="-34"/>
              </a:rPr>
              <a:t> </a:t>
            </a:r>
            <a:r>
              <a:rPr lang="th-TH" sz="2400" b="1" dirty="0">
                <a:solidFill>
                  <a:srgbClr val="FF0000"/>
                </a:solidFill>
                <a:latin typeface="TH SarabunPSK" panose="020B0500040200020003" pitchFamily="34" charset="-34"/>
                <a:ea typeface="Cambria Math" panose="02040503050406030204" pitchFamily="18" charset="0"/>
                <a:cs typeface="TH SarabunPSK" panose="020B0500040200020003" pitchFamily="34" charset="-34"/>
              </a:rPr>
              <a:t>ซึ่งก็คือค่าแรงที่เกิดขึ้นในแผนกที่ผลิตสินค้าโดยตรง ค่าแรงทางตรงเป็นต้นทุนการผลิต</a:t>
            </a:r>
          </a:p>
          <a:p>
            <a:pPr marL="0" lvl="0" indent="0" algn="thaiDist" rtl="0">
              <a:spcBef>
                <a:spcPts val="0"/>
              </a:spcBef>
              <a:spcAft>
                <a:spcPts val="0"/>
              </a:spcAft>
              <a:buNone/>
            </a:pPr>
            <a:r>
              <a:rPr lang="th-TH" sz="2400" b="1" dirty="0">
                <a:solidFill>
                  <a:schemeClr val="tx1"/>
                </a:solidFill>
                <a:latin typeface="TH SarabunPSK" panose="020B0500040200020003" pitchFamily="34" charset="-34"/>
                <a:ea typeface="Cambria Math" panose="02040503050406030204" pitchFamily="18" charset="0"/>
                <a:cs typeface="TH SarabunPSK" panose="020B0500040200020003" pitchFamily="34" charset="-34"/>
                <a:sym typeface="Montserrat"/>
              </a:rPr>
              <a:t>      </a:t>
            </a:r>
            <a:r>
              <a:rPr lang="en-US" sz="2400" b="1" dirty="0">
                <a:solidFill>
                  <a:schemeClr val="accent2"/>
                </a:solidFill>
                <a:latin typeface="TH SarabunPSK" panose="020B0500040200020003" pitchFamily="34" charset="-34"/>
                <a:ea typeface="Cambria Math" panose="02040503050406030204" pitchFamily="18" charset="0"/>
                <a:cs typeface="TH SarabunPSK" panose="020B0500040200020003" pitchFamily="34" charset="-34"/>
              </a:rPr>
              <a:t>❷</a:t>
            </a:r>
            <a:r>
              <a:rPr lang="th-TH" sz="2400" b="1" dirty="0">
                <a:solidFill>
                  <a:schemeClr val="accent2"/>
                </a:solidFill>
                <a:latin typeface="TH SarabunPSK" panose="020B0500040200020003" pitchFamily="34" charset="-34"/>
                <a:ea typeface="Cambria Math" panose="02040503050406030204" pitchFamily="18" charset="0"/>
                <a:cs typeface="TH SarabunPSK" panose="020B0500040200020003" pitchFamily="34" charset="-34"/>
              </a:rPr>
              <a:t> </a:t>
            </a:r>
            <a:r>
              <a:rPr lang="th-TH" sz="2400" b="1" dirty="0">
                <a:solidFill>
                  <a:schemeClr val="tx1"/>
                </a:solidFill>
                <a:latin typeface="TH SarabunPSK" panose="020B0500040200020003" pitchFamily="34" charset="-34"/>
                <a:ea typeface="Cambria Math" panose="02040503050406030204" pitchFamily="18" charset="0"/>
                <a:cs typeface="TH SarabunPSK" panose="020B0500040200020003" pitchFamily="34" charset="-34"/>
              </a:rPr>
              <a:t>ค่าแรงงานทางอ้อม(</a:t>
            </a:r>
            <a:r>
              <a:rPr lang="en-US" sz="2400" b="1" dirty="0">
                <a:solidFill>
                  <a:schemeClr val="tx1"/>
                </a:solidFill>
                <a:latin typeface="TH SarabunPSK" panose="020B0500040200020003" pitchFamily="34" charset="-34"/>
                <a:ea typeface="Cambria Math" panose="02040503050406030204" pitchFamily="18" charset="0"/>
                <a:cs typeface="TH SarabunPSK" panose="020B0500040200020003" pitchFamily="34" charset="-34"/>
              </a:rPr>
              <a:t>Indirect</a:t>
            </a:r>
            <a:r>
              <a:rPr lang="th-TH" sz="2400" b="1" dirty="0">
                <a:solidFill>
                  <a:schemeClr val="tx1"/>
                </a:solidFill>
                <a:latin typeface="TH SarabunPSK" panose="020B0500040200020003" pitchFamily="34" charset="-34"/>
                <a:ea typeface="Cambria Math" panose="02040503050406030204" pitchFamily="18" charset="0"/>
                <a:cs typeface="TH SarabunPSK" panose="020B0500040200020003" pitchFamily="34" charset="-34"/>
              </a:rPr>
              <a:t> </a:t>
            </a:r>
            <a:r>
              <a:rPr lang="en-US" sz="2400" b="1" dirty="0">
                <a:solidFill>
                  <a:schemeClr val="tx1"/>
                </a:solidFill>
                <a:latin typeface="TH SarabunPSK" panose="020B0500040200020003" pitchFamily="34" charset="-34"/>
                <a:ea typeface="Cambria Math" panose="02040503050406030204" pitchFamily="18" charset="0"/>
                <a:cs typeface="TH SarabunPSK" panose="020B0500040200020003" pitchFamily="34" charset="-34"/>
              </a:rPr>
              <a:t>labor</a:t>
            </a:r>
            <a:r>
              <a:rPr lang="th-TH" sz="2400" b="1" dirty="0">
                <a:solidFill>
                  <a:schemeClr val="tx1"/>
                </a:solidFill>
                <a:latin typeface="TH SarabunPSK" panose="020B0500040200020003" pitchFamily="34" charset="-34"/>
                <a:ea typeface="Cambria Math" panose="02040503050406030204" pitchFamily="18" charset="0"/>
                <a:cs typeface="TH SarabunPSK" panose="020B0500040200020003" pitchFamily="34" charset="-34"/>
              </a:rPr>
              <a:t>) หมายถึง </a:t>
            </a:r>
            <a:r>
              <a:rPr lang="th-TH" sz="2400" b="1" dirty="0">
                <a:solidFill>
                  <a:srgbClr val="7030A0"/>
                </a:solidFill>
                <a:latin typeface="TH SarabunPSK" panose="020B0500040200020003" pitchFamily="34" charset="-34"/>
                <a:ea typeface="Cambria Math" panose="02040503050406030204" pitchFamily="18" charset="0"/>
                <a:cs typeface="TH SarabunPSK" panose="020B0500040200020003" pitchFamily="34" charset="-34"/>
              </a:rPr>
              <a:t>ค่าแรงของคนงานที่มิได้ผลิตสินค้าโดยตรง ปกติแล้วเป็นค่าแรงงานของแผนกที่ให้บริการ เช่น เงินเดือนผู้ควบคุมงาน ค่าแรงงานทางอ้อมถือเป็นบัญชีค่าใช้จ่ายการผลิต</a:t>
            </a:r>
            <a:endParaRPr sz="2400" b="1" dirty="0">
              <a:solidFill>
                <a:srgbClr val="7030A0"/>
              </a:solidFill>
              <a:latin typeface="TH SarabunPSK" panose="020B0500040200020003" pitchFamily="34" charset="-34"/>
              <a:ea typeface="Montserrat"/>
              <a:cs typeface="TH SarabunPSK" panose="020B0500040200020003" pitchFamily="34" charset="-34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25879902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6">
          <a:extLst>
            <a:ext uri="{FF2B5EF4-FFF2-40B4-BE49-F238E27FC236}">
              <a16:creationId xmlns:a16="http://schemas.microsoft.com/office/drawing/2014/main" id="{CA155DEF-40B6-EC37-87EB-E8D4CC94E6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" name="Google Shape;441;p40">
            <a:extLst>
              <a:ext uri="{FF2B5EF4-FFF2-40B4-BE49-F238E27FC236}">
                <a16:creationId xmlns:a16="http://schemas.microsoft.com/office/drawing/2014/main" id="{5622A137-EAD1-5B80-04C4-095108BAF6A1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5567963" y="1910054"/>
            <a:ext cx="2133600" cy="449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rgbClr val="FFFFFF"/>
                </a:solidFill>
              </a:rPr>
              <a:t>$20,000</a:t>
            </a:r>
            <a:endParaRPr sz="3000">
              <a:solidFill>
                <a:srgbClr val="FFFFFF"/>
              </a:solidFill>
            </a:endParaRPr>
          </a:p>
        </p:txBody>
      </p:sp>
      <p:sp>
        <p:nvSpPr>
          <p:cNvPr id="5" name="Google Shape;282;p32">
            <a:extLst>
              <a:ext uri="{FF2B5EF4-FFF2-40B4-BE49-F238E27FC236}">
                <a16:creationId xmlns:a16="http://schemas.microsoft.com/office/drawing/2014/main" id="{7103E662-EFE0-3FAF-4FD6-FA0D6E116E30}"/>
              </a:ext>
            </a:extLst>
          </p:cNvPr>
          <p:cNvSpPr txBox="1">
            <a:spLocks/>
          </p:cNvSpPr>
          <p:nvPr/>
        </p:nvSpPr>
        <p:spPr>
          <a:xfrm>
            <a:off x="1069120" y="601465"/>
            <a:ext cx="6899019" cy="413700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Lato"/>
              <a:buChar char="●"/>
              <a:defRPr sz="11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○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■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●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○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■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●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○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rgbClr val="555555"/>
              </a:buClr>
              <a:buSzPts val="1400"/>
              <a:buFont typeface="Lato"/>
              <a:buChar char="■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marL="0" indent="0">
              <a:buFont typeface="Lato"/>
              <a:buNone/>
            </a:pPr>
            <a:r>
              <a:rPr lang="th-TH" sz="2400" b="1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H SarabunPSK" panose="020B0500040200020003" pitchFamily="34" charset="-34"/>
              </a:rPr>
              <a:t>บันทึกบัญชี</a:t>
            </a:r>
          </a:p>
        </p:txBody>
      </p:sp>
      <p:sp>
        <p:nvSpPr>
          <p:cNvPr id="7" name="Google Shape;282;p32">
            <a:extLst>
              <a:ext uri="{FF2B5EF4-FFF2-40B4-BE49-F238E27FC236}">
                <a16:creationId xmlns:a16="http://schemas.microsoft.com/office/drawing/2014/main" id="{74A0BC95-6C4E-CB69-0B56-E7286DE9E825}"/>
              </a:ext>
            </a:extLst>
          </p:cNvPr>
          <p:cNvSpPr txBox="1">
            <a:spLocks/>
          </p:cNvSpPr>
          <p:nvPr/>
        </p:nvSpPr>
        <p:spPr>
          <a:xfrm>
            <a:off x="827585" y="97390"/>
            <a:ext cx="2668275" cy="47136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Lato"/>
              <a:buChar char="●"/>
              <a:defRPr sz="11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○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■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●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○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■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●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○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rgbClr val="555555"/>
              </a:buClr>
              <a:buSzPts val="1400"/>
              <a:buFont typeface="Lato"/>
              <a:buChar char="■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marL="0" indent="0" algn="ctr">
              <a:buFont typeface="Lato"/>
              <a:buNone/>
            </a:pPr>
            <a:r>
              <a:rPr lang="th-TH" sz="2400" b="1" dirty="0">
                <a:latin typeface="Cambria Math" panose="02040503050406030204" pitchFamily="18" charset="0"/>
                <a:ea typeface="Cambria Math" panose="02040503050406030204" pitchFamily="18" charset="0"/>
                <a:cs typeface="TH SarabunPSK" panose="020B0500040200020003" pitchFamily="34" charset="-34"/>
              </a:rPr>
              <a:t>ตัวอย่าง</a:t>
            </a:r>
          </a:p>
          <a:p>
            <a:pPr marL="0" indent="0" algn="ctr">
              <a:buFont typeface="Lato"/>
              <a:buNone/>
            </a:pPr>
            <a:r>
              <a:rPr lang="th-TH" sz="2400" dirty="0">
                <a:latin typeface="Cambria Math" panose="02040503050406030204" pitchFamily="18" charset="0"/>
                <a:ea typeface="Cambria Math" panose="02040503050406030204" pitchFamily="18" charset="0"/>
                <a:cs typeface="TH SarabunPSK" panose="020B0500040200020003" pitchFamily="34" charset="-34"/>
              </a:rPr>
              <a:t>           </a:t>
            </a:r>
            <a:endParaRPr lang="th-TH" sz="2400" b="1" dirty="0">
              <a:latin typeface="Cambria Math" panose="02040503050406030204" pitchFamily="18" charset="0"/>
              <a:ea typeface="Cambria Math" panose="02040503050406030204" pitchFamily="18" charset="0"/>
              <a:cs typeface="TH SarabunPSK" panose="020B0500040200020003" pitchFamily="34" charset="-34"/>
            </a:endParaRPr>
          </a:p>
        </p:txBody>
      </p:sp>
      <p:sp>
        <p:nvSpPr>
          <p:cNvPr id="2" name="TextBox 6">
            <a:extLst>
              <a:ext uri="{FF2B5EF4-FFF2-40B4-BE49-F238E27FC236}">
                <a16:creationId xmlns:a16="http://schemas.microsoft.com/office/drawing/2014/main" id="{5A465081-C1A6-B1B6-3D3F-DA7A69618326}"/>
              </a:ext>
            </a:extLst>
          </p:cNvPr>
          <p:cNvSpPr txBox="1"/>
          <p:nvPr/>
        </p:nvSpPr>
        <p:spPr>
          <a:xfrm>
            <a:off x="1981510" y="2860896"/>
            <a:ext cx="5986629" cy="2185214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เดบิต   </a:t>
            </a:r>
            <a:r>
              <a:rPr lang="th-TH" sz="2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ค่าแรงงานค้างจ่าย		13,747.50</a:t>
            </a:r>
          </a:p>
          <a:p>
            <a:r>
              <a:rPr lang="th-TH" sz="2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     ภาษีเงินได้หัก ณ ที่จ่าย            763.75</a:t>
            </a:r>
          </a:p>
          <a:p>
            <a:r>
              <a:rPr lang="th-TH" sz="2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     เงินประกันสังคมค้างจ่าย        1,527.50</a:t>
            </a:r>
          </a:p>
          <a:p>
            <a:r>
              <a:rPr lang="th-TH" sz="2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     เครดิต   เงินสด/เงินฝากธนาคาร	 16,038.75</a:t>
            </a:r>
          </a:p>
          <a:p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จ่ายค่าแรงนำส่งภาษีและประกันสังคม</a:t>
            </a:r>
          </a:p>
        </p:txBody>
      </p:sp>
      <p:sp>
        <p:nvSpPr>
          <p:cNvPr id="4" name="TextBox 6">
            <a:extLst>
              <a:ext uri="{FF2B5EF4-FFF2-40B4-BE49-F238E27FC236}">
                <a16:creationId xmlns:a16="http://schemas.microsoft.com/office/drawing/2014/main" id="{98E837D7-1571-0514-F931-1F370F55E01B}"/>
              </a:ext>
            </a:extLst>
          </p:cNvPr>
          <p:cNvSpPr txBox="1"/>
          <p:nvPr/>
        </p:nvSpPr>
        <p:spPr>
          <a:xfrm>
            <a:off x="1981512" y="1002113"/>
            <a:ext cx="5986627" cy="181588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th-TH" sz="2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เดบิต   งานระหว่างทำ		12,100</a:t>
            </a:r>
          </a:p>
          <a:p>
            <a:r>
              <a:rPr lang="th-TH" sz="2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     คุมยอดค่าใช้จ่ายการผลิต	3,175</a:t>
            </a:r>
          </a:p>
          <a:p>
            <a:r>
              <a:rPr lang="th-TH" sz="2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     เครดิต   ค่าแรงงาน			  15,275</a:t>
            </a:r>
          </a:p>
          <a:p>
            <a:r>
              <a:rPr lang="th-TH" sz="2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บันทึกค่าแรงงานเป็นต้นทุน</a:t>
            </a:r>
          </a:p>
        </p:txBody>
      </p:sp>
    </p:spTree>
    <p:extLst>
      <p:ext uri="{BB962C8B-B14F-4D97-AF65-F5344CB8AC3E}">
        <p14:creationId xmlns:p14="http://schemas.microsoft.com/office/powerpoint/2010/main" val="7162607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" name="Google Shape;439;p40"/>
          <p:cNvSpPr txBox="1">
            <a:spLocks noGrp="1"/>
          </p:cNvSpPr>
          <p:nvPr>
            <p:ph type="title"/>
          </p:nvPr>
        </p:nvSpPr>
        <p:spPr>
          <a:xfrm>
            <a:off x="596975" y="655216"/>
            <a:ext cx="7950000" cy="44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h-TH" dirty="0">
                <a:solidFill>
                  <a:schemeClr val="tx1"/>
                </a:solidFill>
              </a:rPr>
              <a:t>วิธีการ</a:t>
            </a:r>
            <a:r>
              <a:rPr lang="th-TH" dirty="0">
                <a:solidFill>
                  <a:schemeClr val="dk2"/>
                </a:solidFill>
              </a:rPr>
              <a:t>ควบคุมค่าแรงงาน</a:t>
            </a:r>
            <a:endParaRPr dirty="0">
              <a:solidFill>
                <a:schemeClr val="dk2"/>
              </a:solidFill>
            </a:endParaRPr>
          </a:p>
        </p:txBody>
      </p:sp>
      <p:sp>
        <p:nvSpPr>
          <p:cNvPr id="441" name="Google Shape;441;p40"/>
          <p:cNvSpPr txBox="1">
            <a:spLocks noGrp="1"/>
          </p:cNvSpPr>
          <p:nvPr>
            <p:ph type="title" idx="4294967295"/>
          </p:nvPr>
        </p:nvSpPr>
        <p:spPr>
          <a:xfrm>
            <a:off x="5567963" y="1910054"/>
            <a:ext cx="2133600" cy="449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rgbClr val="FFFFFF"/>
                </a:solidFill>
              </a:rPr>
              <a:t>$20,000</a:t>
            </a:r>
            <a:endParaRPr sz="3000">
              <a:solidFill>
                <a:srgbClr val="FFFFFF"/>
              </a:solidFill>
            </a:endParaRPr>
          </a:p>
        </p:txBody>
      </p:sp>
      <p:sp>
        <p:nvSpPr>
          <p:cNvPr id="445" name="Google Shape;445;p40"/>
          <p:cNvSpPr txBox="1"/>
          <p:nvPr/>
        </p:nvSpPr>
        <p:spPr>
          <a:xfrm>
            <a:off x="896619" y="1490341"/>
            <a:ext cx="7350711" cy="34900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thaiDist" rtl="0">
              <a:spcBef>
                <a:spcPts val="0"/>
              </a:spcBef>
              <a:spcAft>
                <a:spcPts val="0"/>
              </a:spcAft>
              <a:buNone/>
            </a:pPr>
            <a:r>
              <a:rPr lang="th-TH" sz="2400" dirty="0">
                <a:latin typeface="TH SarabunPSK" panose="020B0500040200020003" pitchFamily="34" charset="-34"/>
                <a:ea typeface="Cambria Math" panose="02040503050406030204" pitchFamily="18" charset="0"/>
                <a:cs typeface="TH SarabunPSK" panose="020B0500040200020003" pitchFamily="34" charset="-34"/>
                <a:sym typeface="Montserrat"/>
              </a:rPr>
              <a:t>        </a:t>
            </a:r>
            <a:r>
              <a:rPr lang="th-TH" sz="3200" b="1" dirty="0">
                <a:solidFill>
                  <a:srgbClr val="00B050"/>
                </a:solidFill>
                <a:latin typeface="TH SarabunPSK" panose="020B0500040200020003" pitchFamily="34" charset="-34"/>
                <a:ea typeface="Cambria Math" panose="02040503050406030204" pitchFamily="18" charset="0"/>
                <a:cs typeface="TH SarabunPSK" panose="020B0500040200020003" pitchFamily="34" charset="-34"/>
                <a:sym typeface="Montserrat"/>
              </a:rPr>
              <a:t>พนักงานของกิจการแต่ละแห่งมีจำนวนแตกต่างกันไปตามลักษณะการผลิตและขนาดของอุตสาหกรรมนั้น ๆ </a:t>
            </a:r>
            <a:r>
              <a:rPr lang="th-TH" sz="3200" b="1" dirty="0">
                <a:solidFill>
                  <a:srgbClr val="7030A0"/>
                </a:solidFill>
                <a:latin typeface="TH SarabunPSK" panose="020B0500040200020003" pitchFamily="34" charset="-34"/>
                <a:ea typeface="Cambria Math" panose="02040503050406030204" pitchFamily="18" charset="0"/>
                <a:cs typeface="TH SarabunPSK" panose="020B0500040200020003" pitchFamily="34" charset="-34"/>
                <a:sym typeface="Montserrat"/>
              </a:rPr>
              <a:t>การคำนวณค่าแรงงานจึงต้องมีข้อมูลและรายละเอียดเกี่ยวกับเวลาในการทำงานของพนักงานอย่างเพียงพอและถูกต้องเพื่อให้ได้ข้อมูลและรายละเอียดดังกล่าวจึงควรปฏิบัติเกี่ยวกับค่าแรงงานดังนี้</a:t>
            </a:r>
          </a:p>
          <a:p>
            <a:pPr marL="0" lvl="0" indent="0" algn="thaiDist" rtl="0">
              <a:spcBef>
                <a:spcPts val="0"/>
              </a:spcBef>
              <a:spcAft>
                <a:spcPts val="0"/>
              </a:spcAft>
              <a:buNone/>
            </a:pPr>
            <a:r>
              <a:rPr lang="th-TH" sz="3200" b="1" dirty="0">
                <a:latin typeface="TH SarabunPSK" panose="020B0500040200020003" pitchFamily="34" charset="-34"/>
                <a:ea typeface="Cambria Math" panose="02040503050406030204" pitchFamily="18" charset="0"/>
                <a:cs typeface="TH SarabunPSK" panose="020B0500040200020003" pitchFamily="34" charset="-34"/>
                <a:sym typeface="Montserrat"/>
              </a:rPr>
              <a:t> </a:t>
            </a:r>
            <a:r>
              <a:rPr lang="en-US" sz="3200" b="1" dirty="0">
                <a:latin typeface="TH SarabunPSK" panose="020B0500040200020003" pitchFamily="34" charset="-34"/>
                <a:ea typeface="Cambria Math" panose="02040503050406030204" pitchFamily="18" charset="0"/>
                <a:cs typeface="TH SarabunPSK" panose="020B0500040200020003" pitchFamily="34" charset="-34"/>
                <a:sym typeface="Montserrat"/>
              </a:rPr>
              <a:t>      </a:t>
            </a:r>
            <a:r>
              <a:rPr lang="en-US" sz="3200" b="1" dirty="0">
                <a:solidFill>
                  <a:schemeClr val="accent2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H SarabunPSK" panose="020B0500040200020003" pitchFamily="34" charset="-34"/>
              </a:rPr>
              <a:t>❶</a:t>
            </a:r>
            <a:r>
              <a:rPr lang="th-TH" sz="3200" b="1" dirty="0">
                <a:solidFill>
                  <a:schemeClr val="accent2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H SarabunPSK" panose="020B0500040200020003" pitchFamily="34" charset="-34"/>
              </a:rPr>
              <a:t> </a:t>
            </a:r>
            <a:r>
              <a:rPr lang="th-TH" sz="3200" b="1" dirty="0">
                <a:solidFill>
                  <a:schemeClr val="accent6"/>
                </a:solidFill>
                <a:latin typeface="TH SarabunPSK" panose="020B0500040200020003" pitchFamily="34" charset="-34"/>
                <a:ea typeface="Cambria Math" panose="02040503050406030204" pitchFamily="18" charset="0"/>
                <a:cs typeface="TH SarabunPSK" panose="020B0500040200020003" pitchFamily="34" charset="-34"/>
              </a:rPr>
              <a:t>การเก็บเวลาทำงานของพนักงาน</a:t>
            </a:r>
          </a:p>
          <a:p>
            <a:pPr marL="0" lvl="0" indent="0" algn="thaiDist" rtl="0">
              <a:spcBef>
                <a:spcPts val="0"/>
              </a:spcBef>
              <a:spcAft>
                <a:spcPts val="0"/>
              </a:spcAft>
              <a:buNone/>
            </a:pPr>
            <a:r>
              <a:rPr lang="th-TH" sz="3200" b="1" dirty="0">
                <a:solidFill>
                  <a:schemeClr val="tx1"/>
                </a:solidFill>
                <a:latin typeface="TH SarabunPSK" panose="020B0500040200020003" pitchFamily="34" charset="-34"/>
                <a:ea typeface="Cambria Math" panose="02040503050406030204" pitchFamily="18" charset="0"/>
                <a:cs typeface="TH SarabunPSK" panose="020B0500040200020003" pitchFamily="34" charset="-34"/>
                <a:sym typeface="Montserrat"/>
              </a:rPr>
              <a:t>       </a:t>
            </a:r>
            <a:r>
              <a:rPr lang="en-US" sz="3200" b="1" dirty="0">
                <a:solidFill>
                  <a:schemeClr val="accent2"/>
                </a:solidFill>
                <a:latin typeface="TH SarabunPSK" panose="020B0500040200020003" pitchFamily="34" charset="-34"/>
                <a:ea typeface="Cambria Math" panose="02040503050406030204" pitchFamily="18" charset="0"/>
                <a:cs typeface="TH SarabunPSK" panose="020B0500040200020003" pitchFamily="34" charset="-34"/>
              </a:rPr>
              <a:t>❷</a:t>
            </a:r>
            <a:r>
              <a:rPr lang="th-TH" sz="3200" b="1" dirty="0">
                <a:solidFill>
                  <a:schemeClr val="accent2"/>
                </a:solidFill>
                <a:latin typeface="TH SarabunPSK" panose="020B0500040200020003" pitchFamily="34" charset="-34"/>
                <a:ea typeface="Cambria Math" panose="02040503050406030204" pitchFamily="18" charset="0"/>
                <a:cs typeface="TH SarabunPSK" panose="020B0500040200020003" pitchFamily="34" charset="-34"/>
              </a:rPr>
              <a:t> </a:t>
            </a:r>
            <a:r>
              <a:rPr lang="th-TH" sz="3200" b="1" dirty="0">
                <a:solidFill>
                  <a:schemeClr val="tx1"/>
                </a:solidFill>
                <a:latin typeface="TH SarabunPSK" panose="020B0500040200020003" pitchFamily="34" charset="-34"/>
                <a:ea typeface="Cambria Math" panose="02040503050406030204" pitchFamily="18" charset="0"/>
                <a:cs typeface="TH SarabunPSK" panose="020B0500040200020003" pitchFamily="34" charset="-34"/>
              </a:rPr>
              <a:t>การคำนวณต้นทุนค่าแรงงาน</a:t>
            </a:r>
            <a:endParaRPr sz="3200" b="1" dirty="0">
              <a:latin typeface="TH SarabunPSK" panose="020B0500040200020003" pitchFamily="34" charset="-34"/>
              <a:ea typeface="Montserrat"/>
              <a:cs typeface="TH SarabunPSK" panose="020B0500040200020003" pitchFamily="34" charset="-34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39610124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529;p43">
            <a:extLst>
              <a:ext uri="{FF2B5EF4-FFF2-40B4-BE49-F238E27FC236}">
                <a16:creationId xmlns:a16="http://schemas.microsoft.com/office/drawing/2014/main" id="{E177DCDD-3011-40A2-9E05-1C3BB7CAA16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760259" y="0"/>
            <a:ext cx="4383741" cy="78049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h-TH" sz="1600" dirty="0"/>
              <a:t>การเก็บเวลาทำงาน</a:t>
            </a:r>
            <a:br>
              <a:rPr lang="th-TH" sz="1600" dirty="0"/>
            </a:br>
            <a:r>
              <a:rPr lang="th-TH" sz="1600" dirty="0">
                <a:solidFill>
                  <a:schemeClr val="bg1"/>
                </a:solidFill>
              </a:rPr>
              <a:t>ของพนักงาน</a:t>
            </a:r>
            <a:endParaRPr sz="1600" dirty="0">
              <a:solidFill>
                <a:schemeClr val="bg1"/>
              </a:solidFill>
            </a:endParaRPr>
          </a:p>
        </p:txBody>
      </p:sp>
      <p:sp>
        <p:nvSpPr>
          <p:cNvPr id="10" name="Google Shape;282;p32">
            <a:extLst>
              <a:ext uri="{FF2B5EF4-FFF2-40B4-BE49-F238E27FC236}">
                <a16:creationId xmlns:a16="http://schemas.microsoft.com/office/drawing/2014/main" id="{99CA3B36-D918-4CA0-AE82-A4825255B3AC}"/>
              </a:ext>
            </a:extLst>
          </p:cNvPr>
          <p:cNvSpPr txBox="1">
            <a:spLocks/>
          </p:cNvSpPr>
          <p:nvPr/>
        </p:nvSpPr>
        <p:spPr>
          <a:xfrm>
            <a:off x="1268147" y="668261"/>
            <a:ext cx="6597090" cy="38837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Lato"/>
              <a:buChar char="●"/>
              <a:defRPr sz="11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○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■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●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○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■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●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○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rgbClr val="555555"/>
              </a:buClr>
              <a:buSzPts val="1400"/>
              <a:buFont typeface="Lato"/>
              <a:buChar char="■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marL="0" indent="0" algn="thaiDist">
              <a:buFont typeface="Lato"/>
              <a:buNone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   </a:t>
            </a:r>
            <a:r>
              <a:rPr lang="th-TH" sz="32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การเก็บเวลาการทำงานของพนักงาน เป็นหน้าที่ของแผนกเก็บเวลาทำงาน ซึ่งจะต้องจดบันทึกเวลาที่พนักงานแต่ละคนใช้ไปในการทำงานขณะที่อยู่ในโรงงาน เพื่อรวบรวมปริมาณชั่วโมงที่ใช้ในการผลิต </a:t>
            </a:r>
            <a:r>
              <a:rPr lang="th-TH" sz="3200" b="1" dirty="0">
                <a:solidFill>
                  <a:srgbClr val="00B0F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ในกิจการอุตสาหกรรมทั่วไป จะเก็บเวลาทำงานของพนักงานโดยใช้เครื่องตอกบัตร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200" b="1" dirty="0">
                <a:solidFill>
                  <a:srgbClr val="00B0F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ทุกครั้งที่พนักงานเข้าโรงงานและออกจากโรงงานจะต้องลงเวลาเครื่องบันทึกเวลาเพื่อบันทึกเวลามาและเวลากลับ เมื่อสิ้นวันเจ้าหน้าที่แผนกเก็บเวลาทำงานจะเก็บบัตรลงเวลามาบันทุกชั่วโมงการทำงาน</a:t>
            </a:r>
            <a:endParaRPr lang="en-US" sz="3200" b="1" dirty="0">
              <a:solidFill>
                <a:srgbClr val="00B0F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123562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529;p43">
            <a:extLst>
              <a:ext uri="{FF2B5EF4-FFF2-40B4-BE49-F238E27FC236}">
                <a16:creationId xmlns:a16="http://schemas.microsoft.com/office/drawing/2014/main" id="{E177DCDD-3011-40A2-9E05-1C3BB7CAA16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760259" y="0"/>
            <a:ext cx="4383741" cy="78049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h-TH" sz="1600" dirty="0"/>
              <a:t>การคำนวณต้นทุน</a:t>
            </a:r>
            <a:br>
              <a:rPr lang="th-TH" sz="1600" dirty="0"/>
            </a:br>
            <a:r>
              <a:rPr lang="th-TH" sz="1600" dirty="0">
                <a:solidFill>
                  <a:schemeClr val="bg1"/>
                </a:solidFill>
              </a:rPr>
              <a:t>ค่าแรงงาน</a:t>
            </a:r>
            <a:endParaRPr sz="1600" dirty="0">
              <a:solidFill>
                <a:schemeClr val="bg1"/>
              </a:solidFill>
            </a:endParaRPr>
          </a:p>
        </p:txBody>
      </p:sp>
      <p:sp>
        <p:nvSpPr>
          <p:cNvPr id="10" name="Google Shape;282;p32">
            <a:extLst>
              <a:ext uri="{FF2B5EF4-FFF2-40B4-BE49-F238E27FC236}">
                <a16:creationId xmlns:a16="http://schemas.microsoft.com/office/drawing/2014/main" id="{99CA3B36-D918-4CA0-AE82-A4825255B3AC}"/>
              </a:ext>
            </a:extLst>
          </p:cNvPr>
          <p:cNvSpPr txBox="1">
            <a:spLocks/>
          </p:cNvSpPr>
          <p:nvPr/>
        </p:nvSpPr>
        <p:spPr>
          <a:xfrm>
            <a:off x="1122490" y="780499"/>
            <a:ext cx="6899019" cy="16983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Lato"/>
              <a:buChar char="●"/>
              <a:defRPr sz="11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○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■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●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○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■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●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○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rgbClr val="555555"/>
              </a:buClr>
              <a:buSzPts val="1400"/>
              <a:buFont typeface="Lato"/>
              <a:buChar char="■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marL="0" indent="0" algn="thaiDist">
              <a:buFont typeface="Lato"/>
              <a:buNone/>
            </a:pPr>
            <a:r>
              <a:rPr lang="en-US" sz="2000" dirty="0">
                <a:solidFill>
                  <a:srgbClr val="00B05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H SarabunPSK" panose="020B0500040200020003" pitchFamily="34" charset="-34"/>
              </a:rPr>
              <a:t>          </a:t>
            </a:r>
            <a:r>
              <a:rPr lang="th-TH" sz="2400" b="1" dirty="0">
                <a:solidFill>
                  <a:srgbClr val="00B05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H SarabunPSK" panose="020B0500040200020003" pitchFamily="34" charset="-34"/>
              </a:rPr>
              <a:t>แผนกคิดค่าแรงงาน มีหน้าที่คำนวณค่าแรงของพนักงานทุกประเภทในแต่ละวัน  นำมาร่วมกันเพื่อหายอดรวมของค่าแรงที่ต้องจ่ายรวมทั้งคำนวณเงินภาษี และเงินหักต่างๆ </a:t>
            </a:r>
          </a:p>
          <a:p>
            <a:pPr marL="0" indent="0" algn="thaiDist">
              <a:buFont typeface="Lato"/>
              <a:buNone/>
            </a:pPr>
            <a:r>
              <a:rPr lang="en-US" sz="2400" dirty="0">
                <a:solidFill>
                  <a:schemeClr val="accent2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H SarabunPSK" panose="020B0500040200020003" pitchFamily="34" charset="-34"/>
              </a:rPr>
              <a:t>❶</a:t>
            </a:r>
            <a:r>
              <a:rPr lang="th-TH" sz="2400" dirty="0">
                <a:latin typeface="Cambria Math" panose="02040503050406030204" pitchFamily="18" charset="0"/>
                <a:ea typeface="Cambria Math" panose="02040503050406030204" pitchFamily="18" charset="0"/>
                <a:cs typeface="TH SarabunPSK" panose="020B0500040200020003" pitchFamily="34" charset="-34"/>
              </a:rPr>
              <a:t> </a:t>
            </a:r>
            <a:r>
              <a:rPr lang="th-TH" sz="2400" b="1" dirty="0">
                <a:latin typeface="Cambria Math" panose="02040503050406030204" pitchFamily="18" charset="0"/>
                <a:ea typeface="Cambria Math" panose="02040503050406030204" pitchFamily="18" charset="0"/>
                <a:cs typeface="TH SarabunPSK" panose="020B0500040200020003" pitchFamily="34" charset="-34"/>
              </a:rPr>
              <a:t>การคำนวณค่าแรงเบื้องต้น </a:t>
            </a:r>
            <a:r>
              <a:rPr lang="th-TH" sz="2400" b="1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H SarabunPSK" panose="020B0500040200020003" pitchFamily="34" charset="-34"/>
              </a:rPr>
              <a:t>แผนกคิดค่าแรงจะคำนวณค่าแรงของพนักงานแต่ละคนลงในบัตรจำแนกเวลา ค่าแรงที่เกิดขึ้นในการผลิตแบ่งเป็น 2 ประเภท คือ ค่าแรงปกติ และค่าแรงในวันหยุด</a:t>
            </a:r>
          </a:p>
          <a:p>
            <a:pPr marL="0" indent="0" algn="thaiDist">
              <a:buFont typeface="Lato"/>
              <a:buNone/>
            </a:pPr>
            <a:r>
              <a:rPr lang="th-TH" sz="2400" dirty="0">
                <a:latin typeface="Cambria Math" panose="02040503050406030204" pitchFamily="18" charset="0"/>
                <a:ea typeface="Cambria Math" panose="02040503050406030204" pitchFamily="18" charset="0"/>
                <a:cs typeface="TH SarabunPSK" panose="020B0500040200020003" pitchFamily="34" charset="-34"/>
              </a:rPr>
              <a:t>             </a:t>
            </a:r>
            <a:r>
              <a:rPr lang="th-TH" sz="2400" b="1" dirty="0">
                <a:solidFill>
                  <a:schemeClr val="tx1"/>
                </a:solidFill>
                <a:latin typeface="TH SarabunPSK" panose="020B0500040200020003" pitchFamily="34" charset="-34"/>
                <a:ea typeface="Cambria Math" panose="02040503050406030204" pitchFamily="18" charset="0"/>
                <a:cs typeface="TH SarabunPSK" panose="020B0500040200020003" pitchFamily="34" charset="-34"/>
              </a:rPr>
              <a:t>ค่าแรงปกติ หมายถึง เงินที่นายจ้างจ่ายให้ลูกจ้างเป็นค่าตอบแทนการทำงานในเวลาทำงานที่เป็นชั่วโมงทำงานปกติ ซึ่งนายจ้างจะกำหนดไว้เท่าใดก็ได้แต่</a:t>
            </a:r>
            <a:r>
              <a:rPr lang="th-TH" sz="2400" b="1" dirty="0">
                <a:solidFill>
                  <a:srgbClr val="FF0000"/>
                </a:solidFill>
                <a:latin typeface="TH SarabunPSK" panose="020B0500040200020003" pitchFamily="34" charset="-34"/>
                <a:ea typeface="Cambria Math" panose="02040503050406030204" pitchFamily="18" charset="0"/>
                <a:cs typeface="TH SarabunPSK" panose="020B0500040200020003" pitchFamily="34" charset="-34"/>
              </a:rPr>
              <a:t>ต้องไม่เกินสัปดาห์ละ 48 ชั่วโมง 1 สัปดาห์ ต้องมีวันหยุด 1 วัน ใน1 วัน ต้องมีเวลา พัก 1 ชั่วโมง </a:t>
            </a:r>
            <a:r>
              <a:rPr lang="th-TH" sz="2400" b="1" dirty="0">
                <a:solidFill>
                  <a:schemeClr val="tx1"/>
                </a:solidFill>
                <a:latin typeface="TH SarabunPSK" panose="020B0500040200020003" pitchFamily="34" charset="-34"/>
                <a:ea typeface="Cambria Math" panose="02040503050406030204" pitchFamily="18" charset="0"/>
                <a:cs typeface="TH SarabunPSK" panose="020B0500040200020003" pitchFamily="34" charset="-34"/>
              </a:rPr>
              <a:t>การจ่ายค่าแรงปกตินี้อาจจ่ายเป็นรายชั่วโมง รายชิ้นหรือรายวันก็ได้ หากจ่ายเป็นรายวันต้องกำหนดค่าแรงไม่ต่ำกว่าค่าแรงงานขั้นต่ำ</a:t>
            </a:r>
            <a:endParaRPr lang="th-TH" sz="2400" b="1" dirty="0">
              <a:latin typeface="Cambria Math" panose="02040503050406030204" pitchFamily="18" charset="0"/>
              <a:ea typeface="Cambria Math" panose="02040503050406030204" pitchFamily="18" charset="0"/>
              <a:cs typeface="TH SarabunPSK" panose="020B0500040200020003" pitchFamily="34" charset="-34"/>
            </a:endParaRPr>
          </a:p>
          <a:p>
            <a:pPr marL="0" indent="0" algn="thaiDist">
              <a:buFont typeface="Lato"/>
              <a:buNone/>
            </a:pPr>
            <a:endParaRPr lang="th-TH" sz="2400" b="1" dirty="0">
              <a:latin typeface="Cambria Math" panose="02040503050406030204" pitchFamily="18" charset="0"/>
              <a:ea typeface="Cambria Math" panose="02040503050406030204" pitchFamily="18" charset="0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4444251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529;p43">
            <a:extLst>
              <a:ext uri="{FF2B5EF4-FFF2-40B4-BE49-F238E27FC236}">
                <a16:creationId xmlns:a16="http://schemas.microsoft.com/office/drawing/2014/main" id="{E177DCDD-3011-40A2-9E05-1C3BB7CAA16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760259" y="0"/>
            <a:ext cx="4383741" cy="78049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h-TH" sz="2400" dirty="0"/>
              <a:t>การคำนวณต้นทุน</a:t>
            </a:r>
            <a:br>
              <a:rPr lang="th-TH" sz="2400" dirty="0"/>
            </a:br>
            <a:r>
              <a:rPr lang="th-TH" sz="2400" dirty="0">
                <a:solidFill>
                  <a:srgbClr val="0070C0"/>
                </a:solidFill>
              </a:rPr>
              <a:t>ค่าแรงงาน</a:t>
            </a:r>
            <a:endParaRPr sz="2400" dirty="0">
              <a:solidFill>
                <a:srgbClr val="0070C0"/>
              </a:solidFill>
            </a:endParaRPr>
          </a:p>
        </p:txBody>
      </p:sp>
      <p:sp>
        <p:nvSpPr>
          <p:cNvPr id="10" name="Google Shape;282;p32">
            <a:extLst>
              <a:ext uri="{FF2B5EF4-FFF2-40B4-BE49-F238E27FC236}">
                <a16:creationId xmlns:a16="http://schemas.microsoft.com/office/drawing/2014/main" id="{99CA3B36-D918-4CA0-AE82-A4825255B3AC}"/>
              </a:ext>
            </a:extLst>
          </p:cNvPr>
          <p:cNvSpPr txBox="1">
            <a:spLocks/>
          </p:cNvSpPr>
          <p:nvPr/>
        </p:nvSpPr>
        <p:spPr>
          <a:xfrm>
            <a:off x="1100831" y="716403"/>
            <a:ext cx="6942338" cy="14594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Lato"/>
              <a:buChar char="●"/>
              <a:defRPr sz="11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○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■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●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○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■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●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○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rgbClr val="555555"/>
              </a:buClr>
              <a:buSzPts val="1400"/>
              <a:buFont typeface="Lato"/>
              <a:buChar char="■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marL="0" indent="0" algn="thaiDist">
              <a:buFont typeface="Lato"/>
              <a:buNone/>
            </a:pPr>
            <a:r>
              <a:rPr lang="th-TH" sz="2400" b="1" dirty="0">
                <a:solidFill>
                  <a:schemeClr val="tx1"/>
                </a:solidFill>
                <a:latin typeface="TH SarabunPSK" panose="020B0500040200020003" pitchFamily="34" charset="-34"/>
                <a:ea typeface="Cambria Math" panose="02040503050406030204" pitchFamily="18" charset="0"/>
                <a:cs typeface="TH SarabunPSK" panose="020B0500040200020003" pitchFamily="34" charset="-34"/>
              </a:rPr>
              <a:t>        </a:t>
            </a:r>
            <a:r>
              <a:rPr lang="th-TH" sz="2800" b="1" dirty="0">
                <a:solidFill>
                  <a:schemeClr val="tx1"/>
                </a:solidFill>
                <a:latin typeface="TH SarabunPSK" panose="020B0500040200020003" pitchFamily="34" charset="-34"/>
                <a:ea typeface="Cambria Math" panose="02040503050406030204" pitchFamily="18" charset="0"/>
                <a:cs typeface="TH SarabunPSK" panose="020B0500040200020003" pitchFamily="34" charset="-34"/>
              </a:rPr>
              <a:t>การคำนวณค่าแรงปกติ</a:t>
            </a:r>
          </a:p>
          <a:p>
            <a:pPr marL="0" indent="0" algn="thaiDist">
              <a:buNone/>
            </a:pPr>
            <a:r>
              <a:rPr lang="th-TH" sz="2800" b="1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      การจ่ายค่าแรงเป็นรายชิ้น</a:t>
            </a:r>
          </a:p>
          <a:p>
            <a:pPr marL="0" indent="0" algn="thaiDist">
              <a:buNone/>
            </a:pPr>
            <a:endParaRPr lang="th-TH" sz="2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 algn="thaiDist">
              <a:buNone/>
            </a:pPr>
            <a:endParaRPr lang="th-TH" sz="2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 algn="thaiDist">
              <a:buNone/>
            </a:pP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   </a:t>
            </a:r>
            <a:r>
              <a:rPr lang="th-TH" sz="2800" b="1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การจ่ายค่าแรงเป็นรายชั่วโมง</a:t>
            </a:r>
          </a:p>
          <a:p>
            <a:pPr marL="0" indent="0" algn="thaiDist">
              <a:buNone/>
            </a:pPr>
            <a:endParaRPr lang="th-TH" sz="2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 algn="thaiDist">
              <a:buNone/>
            </a:pPr>
            <a:endParaRPr lang="th-TH" sz="2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 algn="thaiDist">
              <a:buNone/>
            </a:pPr>
            <a:r>
              <a:rPr lang="th-TH" sz="28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      </a:t>
            </a:r>
            <a:r>
              <a:rPr lang="th-TH" sz="28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การจ่ายค่าแรงเป็นรายวัน</a:t>
            </a:r>
          </a:p>
          <a:p>
            <a:pPr marL="0" indent="0" algn="thaiDist">
              <a:buNone/>
            </a:pPr>
            <a:endParaRPr lang="th-TH" sz="2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 algn="thaiDist">
              <a:buNone/>
            </a:pPr>
            <a:endParaRPr lang="th-TH" sz="2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 algn="thaiDist">
              <a:buNone/>
            </a:pPr>
            <a:r>
              <a:rPr lang="th-TH" sz="2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   </a:t>
            </a:r>
          </a:p>
          <a:p>
            <a:pPr marL="0" indent="0" algn="thaiDist">
              <a:buFont typeface="Lato"/>
              <a:buNone/>
            </a:pPr>
            <a:endParaRPr lang="th-TH" sz="2400" dirty="0">
              <a:solidFill>
                <a:schemeClr val="tx1"/>
              </a:solidFill>
              <a:latin typeface="TH SarabunPSK" panose="020B0500040200020003" pitchFamily="34" charset="-34"/>
              <a:ea typeface="Cambria Math" panose="02040503050406030204" pitchFamily="18" charset="0"/>
              <a:cs typeface="TH SarabunPSK" panose="020B0500040200020003" pitchFamily="34" charset="-34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A899CE5-C748-4BD5-95DC-7DDDA6C7AD5C}"/>
              </a:ext>
            </a:extLst>
          </p:cNvPr>
          <p:cNvSpPr txBox="1"/>
          <p:nvPr/>
        </p:nvSpPr>
        <p:spPr>
          <a:xfrm>
            <a:off x="2564880" y="1786026"/>
            <a:ext cx="4879862" cy="52322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th-TH" sz="2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ค่าแรงปกติ </a:t>
            </a:r>
            <a:r>
              <a:rPr lang="en-US" sz="2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= </a:t>
            </a:r>
            <a:r>
              <a:rPr lang="th-TH" sz="2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หน่วยที่ผลิตได้ × อัตราค่าแรง/ชิ้น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0B7B448-6018-4CE4-B459-F475BBF83F8F}"/>
              </a:ext>
            </a:extLst>
          </p:cNvPr>
          <p:cNvSpPr txBox="1"/>
          <p:nvPr/>
        </p:nvSpPr>
        <p:spPr>
          <a:xfrm>
            <a:off x="2404089" y="4322986"/>
            <a:ext cx="5272597" cy="52322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th-TH" sz="2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ค่าแรงปกติ </a:t>
            </a:r>
            <a:r>
              <a:rPr lang="en-US" sz="2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= </a:t>
            </a:r>
            <a:r>
              <a:rPr lang="th-TH" sz="2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จำนวนวันที่ทำงาน × อัตราค่าแรง/วัน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2FF475E-4252-4B0E-B0A4-A93DEFDA389D}"/>
              </a:ext>
            </a:extLst>
          </p:cNvPr>
          <p:cNvSpPr txBox="1"/>
          <p:nvPr/>
        </p:nvSpPr>
        <p:spPr>
          <a:xfrm>
            <a:off x="2357999" y="3086481"/>
            <a:ext cx="5573962" cy="52322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th-TH" sz="2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ค่าแรงปกติ </a:t>
            </a:r>
            <a:r>
              <a:rPr lang="en-US" sz="2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= </a:t>
            </a:r>
            <a:r>
              <a:rPr lang="th-TH" sz="2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จำนวน ชม. ที่ทำงาน × อัตราค่าแรง/ชม.</a:t>
            </a:r>
          </a:p>
        </p:txBody>
      </p:sp>
    </p:spTree>
    <p:extLst>
      <p:ext uri="{BB962C8B-B14F-4D97-AF65-F5344CB8AC3E}">
        <p14:creationId xmlns:p14="http://schemas.microsoft.com/office/powerpoint/2010/main" val="22754364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>
          <a:extLst>
            <a:ext uri="{FF2B5EF4-FFF2-40B4-BE49-F238E27FC236}">
              <a16:creationId xmlns:a16="http://schemas.microsoft.com/office/drawing/2014/main" id="{B3908042-9B01-885E-2B2D-6C44DBF3F4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529;p43">
            <a:extLst>
              <a:ext uri="{FF2B5EF4-FFF2-40B4-BE49-F238E27FC236}">
                <a16:creationId xmlns:a16="http://schemas.microsoft.com/office/drawing/2014/main" id="{BC17A41F-8AE3-FF57-ACF1-774C075558E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760259" y="0"/>
            <a:ext cx="4383741" cy="78049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h-TH" sz="1600" dirty="0"/>
              <a:t>การคำนวณต้นทุน</a:t>
            </a:r>
            <a:br>
              <a:rPr lang="th-TH" sz="1600" dirty="0"/>
            </a:br>
            <a:r>
              <a:rPr lang="th-TH" sz="1600" dirty="0">
                <a:solidFill>
                  <a:schemeClr val="bg1"/>
                </a:solidFill>
              </a:rPr>
              <a:t>ค่าแรงงาน</a:t>
            </a:r>
            <a:endParaRPr sz="1600" dirty="0">
              <a:solidFill>
                <a:schemeClr val="bg1"/>
              </a:solidFill>
            </a:endParaRPr>
          </a:p>
        </p:txBody>
      </p:sp>
      <p:sp>
        <p:nvSpPr>
          <p:cNvPr id="10" name="Google Shape;282;p32">
            <a:extLst>
              <a:ext uri="{FF2B5EF4-FFF2-40B4-BE49-F238E27FC236}">
                <a16:creationId xmlns:a16="http://schemas.microsoft.com/office/drawing/2014/main" id="{AAEFAE4F-9C43-CA2E-A9E4-180A324B3493}"/>
              </a:ext>
            </a:extLst>
          </p:cNvPr>
          <p:cNvSpPr txBox="1">
            <a:spLocks/>
          </p:cNvSpPr>
          <p:nvPr/>
        </p:nvSpPr>
        <p:spPr>
          <a:xfrm>
            <a:off x="1100831" y="716403"/>
            <a:ext cx="6942338" cy="1799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Lato"/>
              <a:buChar char="●"/>
              <a:defRPr sz="11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○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■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●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○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■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●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○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rgbClr val="555555"/>
              </a:buClr>
              <a:buSzPts val="1400"/>
              <a:buFont typeface="Lato"/>
              <a:buChar char="■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marL="0" indent="0" algn="thaiDist">
              <a:buFont typeface="Lato"/>
              <a:buNone/>
            </a:pPr>
            <a:r>
              <a:rPr lang="th-TH" sz="2400" b="1" dirty="0">
                <a:solidFill>
                  <a:schemeClr val="tx1"/>
                </a:solidFill>
                <a:latin typeface="TH SarabunPSK" panose="020B0500040200020003" pitchFamily="34" charset="-34"/>
                <a:ea typeface="Cambria Math" panose="02040503050406030204" pitchFamily="18" charset="0"/>
                <a:cs typeface="TH SarabunPSK" panose="020B0500040200020003" pitchFamily="34" charset="-34"/>
              </a:rPr>
              <a:t>        </a:t>
            </a:r>
            <a:r>
              <a:rPr lang="th-TH" sz="3600" b="1" dirty="0">
                <a:solidFill>
                  <a:srgbClr val="FF0000"/>
                </a:solidFill>
                <a:latin typeface="TH SarabunPSK" panose="020B0500040200020003" pitchFamily="34" charset="-34"/>
                <a:ea typeface="Cambria Math" panose="02040503050406030204" pitchFamily="18" charset="0"/>
                <a:cs typeface="TH SarabunPSK" panose="020B0500040200020003" pitchFamily="34" charset="-34"/>
              </a:rPr>
              <a:t>การคำนวณค่าแรงปกติ</a:t>
            </a:r>
          </a:p>
          <a:p>
            <a:pPr marL="0" indent="0" algn="thaiDist">
              <a:buFont typeface="Lato"/>
              <a:buNone/>
            </a:pPr>
            <a:r>
              <a:rPr lang="th-TH" sz="3600" b="1" dirty="0">
                <a:solidFill>
                  <a:schemeClr val="accent6"/>
                </a:solidFill>
                <a:latin typeface="TH SarabunPSK" panose="020B0500040200020003" pitchFamily="34" charset="-34"/>
                <a:ea typeface="Cambria Math" panose="02040503050406030204" pitchFamily="18" charset="0"/>
                <a:cs typeface="TH SarabunPSK" panose="020B0500040200020003" pitchFamily="34" charset="-34"/>
              </a:rPr>
              <a:t>ตัวอย่างที่ 1 </a:t>
            </a:r>
            <a:r>
              <a:rPr lang="th-TH" sz="3600" b="1" dirty="0">
                <a:solidFill>
                  <a:srgbClr val="00B050"/>
                </a:solidFill>
                <a:latin typeface="TH SarabunPSK" panose="020B0500040200020003" pitchFamily="34" charset="-34"/>
                <a:ea typeface="Cambria Math" panose="02040503050406030204" pitchFamily="18" charset="0"/>
                <a:cs typeface="TH SarabunPSK" panose="020B0500040200020003" pitchFamily="34" charset="-34"/>
              </a:rPr>
              <a:t>จากบัตรจำแนกเวลาทำงานของนายสมชาย </a:t>
            </a:r>
            <a:r>
              <a:rPr lang="th-TH" sz="3600" b="1" dirty="0" err="1">
                <a:solidFill>
                  <a:srgbClr val="00B050"/>
                </a:solidFill>
                <a:latin typeface="TH SarabunPSK" panose="020B0500040200020003" pitchFamily="34" charset="-34"/>
                <a:ea typeface="Cambria Math" panose="02040503050406030204" pitchFamily="18" charset="0"/>
                <a:cs typeface="TH SarabunPSK" panose="020B0500040200020003" pitchFamily="34" charset="-34"/>
              </a:rPr>
              <a:t>เกีย</a:t>
            </a:r>
            <a:r>
              <a:rPr lang="th-TH" sz="3600" b="1" dirty="0">
                <a:solidFill>
                  <a:srgbClr val="00B050"/>
                </a:solidFill>
                <a:latin typeface="TH SarabunPSK" panose="020B0500040200020003" pitchFamily="34" charset="-34"/>
                <a:ea typeface="Cambria Math" panose="02040503050406030204" pitchFamily="18" charset="0"/>
                <a:cs typeface="TH SarabunPSK" panose="020B0500040200020003" pitchFamily="34" charset="-34"/>
              </a:rPr>
              <a:t>รแก้ว นายสมชายทำงาน 8 ชั่วโมง บริษัทจ่ายค่าแรงงานในอัตราชั่วโมงละ 40 บาท</a:t>
            </a:r>
          </a:p>
          <a:p>
            <a:pPr marL="0" indent="0" algn="thaiDist">
              <a:buNone/>
            </a:pPr>
            <a:r>
              <a:rPr lang="th-TH" sz="2400" b="1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      </a:t>
            </a:r>
            <a:endParaRPr lang="th-TH" sz="2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 algn="thaiDist">
              <a:buNone/>
            </a:pPr>
            <a:endParaRPr lang="th-TH" sz="2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 algn="thaiDist">
              <a:buNone/>
            </a:pPr>
            <a:r>
              <a:rPr lang="th-TH" sz="2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   </a:t>
            </a:r>
          </a:p>
          <a:p>
            <a:pPr marL="0" indent="0" algn="thaiDist">
              <a:buNone/>
            </a:pPr>
            <a:endParaRPr lang="th-TH" sz="2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 algn="thaiDist">
              <a:buNone/>
            </a:pPr>
            <a:r>
              <a:rPr lang="th-TH" sz="24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      </a:t>
            </a:r>
          </a:p>
          <a:p>
            <a:pPr marL="0" indent="0" algn="thaiDist">
              <a:buNone/>
            </a:pPr>
            <a:endParaRPr lang="th-TH" sz="2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 algn="thaiDist">
              <a:buNone/>
            </a:pPr>
            <a:endParaRPr lang="th-TH" sz="2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 algn="thaiDist">
              <a:buNone/>
            </a:pPr>
            <a:r>
              <a:rPr lang="th-TH" sz="2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   </a:t>
            </a:r>
          </a:p>
          <a:p>
            <a:pPr marL="0" indent="0" algn="thaiDist">
              <a:buFont typeface="Lato"/>
              <a:buNone/>
            </a:pPr>
            <a:endParaRPr lang="th-TH" sz="2400" dirty="0">
              <a:solidFill>
                <a:schemeClr val="tx1"/>
              </a:solidFill>
              <a:latin typeface="TH SarabunPSK" panose="020B0500040200020003" pitchFamily="34" charset="-34"/>
              <a:ea typeface="Cambria Math" panose="02040503050406030204" pitchFamily="18" charset="0"/>
              <a:cs typeface="TH SarabunPSK" panose="020B0500040200020003" pitchFamily="34" charset="-34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61CD71D-AEE0-16B3-D992-E0A9BBEE9519}"/>
              </a:ext>
            </a:extLst>
          </p:cNvPr>
          <p:cNvSpPr txBox="1"/>
          <p:nvPr/>
        </p:nvSpPr>
        <p:spPr>
          <a:xfrm>
            <a:off x="2348239" y="3232672"/>
            <a:ext cx="4112629" cy="107721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th-TH" sz="3200" b="1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ค่าแรงปกติ1 วัน </a:t>
            </a:r>
            <a:r>
              <a:rPr lang="en-US" sz="3200" b="1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= </a:t>
            </a:r>
            <a:r>
              <a:rPr lang="th-TH" sz="3200" b="1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8× 40</a:t>
            </a:r>
          </a:p>
          <a:p>
            <a:r>
              <a:rPr lang="th-TH" sz="3200" b="1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                   </a:t>
            </a:r>
            <a:r>
              <a:rPr lang="en-US" sz="3200" b="1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= </a:t>
            </a:r>
            <a:r>
              <a:rPr lang="th-TH" sz="3200" b="1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320</a:t>
            </a:r>
          </a:p>
        </p:txBody>
      </p:sp>
    </p:spTree>
    <p:extLst>
      <p:ext uri="{BB962C8B-B14F-4D97-AF65-F5344CB8AC3E}">
        <p14:creationId xmlns:p14="http://schemas.microsoft.com/office/powerpoint/2010/main" val="19556993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529;p43">
            <a:extLst>
              <a:ext uri="{FF2B5EF4-FFF2-40B4-BE49-F238E27FC236}">
                <a16:creationId xmlns:a16="http://schemas.microsoft.com/office/drawing/2014/main" id="{E177DCDD-3011-40A2-9E05-1C3BB7CAA16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760259" y="0"/>
            <a:ext cx="4383741" cy="78049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h-TH" sz="1600" dirty="0"/>
              <a:t>การคำนวณต้นทุน</a:t>
            </a:r>
            <a:br>
              <a:rPr lang="th-TH" sz="1600" dirty="0"/>
            </a:br>
            <a:r>
              <a:rPr lang="th-TH" sz="1600" dirty="0">
                <a:solidFill>
                  <a:schemeClr val="bg1"/>
                </a:solidFill>
              </a:rPr>
              <a:t>ค่าแรงงาน</a:t>
            </a:r>
            <a:endParaRPr sz="1600" dirty="0">
              <a:solidFill>
                <a:schemeClr val="bg1"/>
              </a:solidFill>
            </a:endParaRPr>
          </a:p>
        </p:txBody>
      </p:sp>
      <p:sp>
        <p:nvSpPr>
          <p:cNvPr id="10" name="Google Shape;282;p32">
            <a:extLst>
              <a:ext uri="{FF2B5EF4-FFF2-40B4-BE49-F238E27FC236}">
                <a16:creationId xmlns:a16="http://schemas.microsoft.com/office/drawing/2014/main" id="{99CA3B36-D918-4CA0-AE82-A4825255B3AC}"/>
              </a:ext>
            </a:extLst>
          </p:cNvPr>
          <p:cNvSpPr txBox="1">
            <a:spLocks/>
          </p:cNvSpPr>
          <p:nvPr/>
        </p:nvSpPr>
        <p:spPr>
          <a:xfrm>
            <a:off x="1100831" y="1038774"/>
            <a:ext cx="6942338" cy="1855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Lato"/>
              <a:buChar char="●"/>
              <a:defRPr sz="11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○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■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●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○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■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●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○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rgbClr val="555555"/>
              </a:buClr>
              <a:buSzPts val="1400"/>
              <a:buFont typeface="Lato"/>
              <a:buChar char="■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marL="0" indent="0" algn="thaiDist">
              <a:buNone/>
            </a:pPr>
            <a:r>
              <a:rPr lang="th-TH" sz="2800" dirty="0">
                <a:solidFill>
                  <a:schemeClr val="accent2"/>
                </a:solidFill>
                <a:latin typeface="TH SarabunPSK" panose="020B0500040200020003" pitchFamily="34" charset="-34"/>
                <a:ea typeface="Cambria Math" panose="02040503050406030204" pitchFamily="18" charset="0"/>
                <a:cs typeface="TH SarabunPSK" panose="020B0500040200020003" pitchFamily="34" charset="-34"/>
              </a:rPr>
              <a:t>        </a:t>
            </a:r>
            <a:r>
              <a:rPr lang="th-TH" sz="2800" b="1" dirty="0">
                <a:solidFill>
                  <a:schemeClr val="tx1"/>
                </a:solidFill>
                <a:latin typeface="TH SarabunPSK" panose="020B0500040200020003" pitchFamily="34" charset="-34"/>
                <a:ea typeface="Cambria Math" panose="02040503050406030204" pitchFamily="18" charset="0"/>
                <a:cs typeface="TH SarabunPSK" panose="020B0500040200020003" pitchFamily="34" charset="-34"/>
              </a:rPr>
              <a:t>ค่าแรงในวันหยุด </a:t>
            </a:r>
            <a:r>
              <a:rPr lang="th-TH" sz="2800" b="1" dirty="0">
                <a:solidFill>
                  <a:srgbClr val="0070C0"/>
                </a:solidFill>
                <a:latin typeface="TH SarabunPSK" panose="020B0500040200020003" pitchFamily="34" charset="-34"/>
                <a:ea typeface="Cambria Math" panose="02040503050406030204" pitchFamily="18" charset="0"/>
                <a:cs typeface="TH SarabunPSK" panose="020B0500040200020003" pitchFamily="34" charset="-34"/>
              </a:rPr>
              <a:t>หมายถึง เงินที่นายจ้างจ่ายตอบแทนการทำงานของลูกจ้างในวันหยุด ในช่วงเวลาทำงานปกติของวันทำงาน ตามจำนวนชั่วโมงที่ทำงานในวันหยุด</a:t>
            </a:r>
            <a:r>
              <a:rPr lang="th-TH" sz="2800" b="1" dirty="0">
                <a:solidFill>
                  <a:srgbClr val="FF0000"/>
                </a:solidFill>
                <a:latin typeface="TH SarabunPSK" panose="020B0500040200020003" pitchFamily="34" charset="-34"/>
                <a:ea typeface="Cambria Math" panose="02040503050406030204" pitchFamily="18" charset="0"/>
                <a:cs typeface="TH SarabunPSK" panose="020B0500040200020003" pitchFamily="34" charset="-34"/>
              </a:rPr>
              <a:t>ซึ่งกฎหมายกำหนดให้นายจ้างต้องจ่ายค่าจ้างไม่น้อยกว่า 2 เท่าของค่าจ้างในวันทำงานปกติ</a:t>
            </a:r>
            <a:endParaRPr lang="th-TH" sz="2800" b="1" dirty="0">
              <a:solidFill>
                <a:schemeClr val="tx1"/>
              </a:solidFill>
              <a:latin typeface="TH SarabunPSK" panose="020B0500040200020003" pitchFamily="34" charset="-34"/>
              <a:ea typeface="Cambria Math" panose="02040503050406030204" pitchFamily="18" charset="0"/>
              <a:cs typeface="TH SarabunPSK" panose="020B0500040200020003" pitchFamily="34" charset="-34"/>
            </a:endParaRPr>
          </a:p>
          <a:p>
            <a:pPr marL="0" indent="0" algn="thaiDist">
              <a:buFont typeface="Lato"/>
              <a:buNone/>
            </a:pPr>
            <a:r>
              <a:rPr lang="th-TH" sz="2800" dirty="0">
                <a:solidFill>
                  <a:schemeClr val="tx1"/>
                </a:solidFill>
                <a:latin typeface="TH SarabunPSK" panose="020B0500040200020003" pitchFamily="34" charset="-34"/>
                <a:ea typeface="Cambria Math" panose="02040503050406030204" pitchFamily="18" charset="0"/>
                <a:cs typeface="TH SarabunPSK" panose="020B0500040200020003" pitchFamily="34" charset="-34"/>
              </a:rPr>
              <a:t>        </a:t>
            </a:r>
            <a:r>
              <a:rPr lang="th-TH" sz="2800" b="1" dirty="0">
                <a:solidFill>
                  <a:srgbClr val="00B050"/>
                </a:solidFill>
                <a:latin typeface="TH SarabunPSK" panose="020B0500040200020003" pitchFamily="34" charset="-34"/>
                <a:ea typeface="Cambria Math" panose="02040503050406030204" pitchFamily="18" charset="0"/>
                <a:cs typeface="TH SarabunPSK" panose="020B0500040200020003" pitchFamily="34" charset="-34"/>
              </a:rPr>
              <a:t>การคำนวณค่าแรงงานในวันหยุด</a:t>
            </a:r>
            <a:endParaRPr lang="th-TH" sz="2800" dirty="0">
              <a:solidFill>
                <a:srgbClr val="00B050"/>
              </a:solidFill>
              <a:latin typeface="TH SarabunPSK" panose="020B0500040200020003" pitchFamily="34" charset="-34"/>
              <a:ea typeface="Cambria Math" panose="02040503050406030204" pitchFamily="18" charset="0"/>
              <a:cs typeface="TH SarabunPSK" panose="020B0500040200020003" pitchFamily="34" charset="-34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7AF644E-58B6-495A-BB9A-7880F17222D3}"/>
              </a:ext>
            </a:extLst>
          </p:cNvPr>
          <p:cNvSpPr txBox="1"/>
          <p:nvPr/>
        </p:nvSpPr>
        <p:spPr>
          <a:xfrm>
            <a:off x="2101846" y="3439397"/>
            <a:ext cx="6962162" cy="107721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อัตราค่าแรง/ชม. </a:t>
            </a: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= 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อัตราค่าแรงปกติ/ชม. × 2</a:t>
            </a:r>
          </a:p>
          <a:p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ค่าแรงในวันหยุด </a:t>
            </a: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= 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จำนวน ชม. ที่ทำงาน × อัตราค่าแรง/ชม.</a:t>
            </a:r>
          </a:p>
        </p:txBody>
      </p:sp>
    </p:spTree>
    <p:extLst>
      <p:ext uri="{BB962C8B-B14F-4D97-AF65-F5344CB8AC3E}">
        <p14:creationId xmlns:p14="http://schemas.microsoft.com/office/powerpoint/2010/main" val="2006218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>
          <a:extLst>
            <a:ext uri="{FF2B5EF4-FFF2-40B4-BE49-F238E27FC236}">
              <a16:creationId xmlns:a16="http://schemas.microsoft.com/office/drawing/2014/main" id="{650EF86B-0003-A6B5-A2A1-365F59BD85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529;p43">
            <a:extLst>
              <a:ext uri="{FF2B5EF4-FFF2-40B4-BE49-F238E27FC236}">
                <a16:creationId xmlns:a16="http://schemas.microsoft.com/office/drawing/2014/main" id="{8677061E-3094-E734-E709-9638BF32759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760259" y="0"/>
            <a:ext cx="4383741" cy="78049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h-TH" sz="2400" dirty="0"/>
              <a:t>การคำนวณต้นทุน</a:t>
            </a:r>
            <a:br>
              <a:rPr lang="th-TH" sz="2400" dirty="0"/>
            </a:br>
            <a:r>
              <a:rPr lang="th-TH" sz="2400" dirty="0">
                <a:solidFill>
                  <a:srgbClr val="002060"/>
                </a:solidFill>
              </a:rPr>
              <a:t>ค่าแรงงาน</a:t>
            </a:r>
            <a:endParaRPr sz="2400" dirty="0">
              <a:solidFill>
                <a:srgbClr val="002060"/>
              </a:solidFill>
            </a:endParaRPr>
          </a:p>
        </p:txBody>
      </p:sp>
      <p:sp>
        <p:nvSpPr>
          <p:cNvPr id="10" name="Google Shape;282;p32">
            <a:extLst>
              <a:ext uri="{FF2B5EF4-FFF2-40B4-BE49-F238E27FC236}">
                <a16:creationId xmlns:a16="http://schemas.microsoft.com/office/drawing/2014/main" id="{BBAA3856-1AF5-7C0E-8FDB-633A41DF65EF}"/>
              </a:ext>
            </a:extLst>
          </p:cNvPr>
          <p:cNvSpPr txBox="1">
            <a:spLocks/>
          </p:cNvSpPr>
          <p:nvPr/>
        </p:nvSpPr>
        <p:spPr>
          <a:xfrm>
            <a:off x="1100831" y="716403"/>
            <a:ext cx="6942338" cy="14594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Lato"/>
              <a:buChar char="●"/>
              <a:defRPr sz="11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○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■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●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○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■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●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555555"/>
              </a:buClr>
              <a:buSzPts val="1400"/>
              <a:buFont typeface="Lato"/>
              <a:buChar char="○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rgbClr val="555555"/>
              </a:buClr>
              <a:buSzPts val="1400"/>
              <a:buFont typeface="Lato"/>
              <a:buChar char="■"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marL="0" indent="0" algn="thaiDist">
              <a:buFont typeface="Lato"/>
              <a:buNone/>
            </a:pPr>
            <a:r>
              <a:rPr lang="th-TH" sz="2400" b="1" dirty="0">
                <a:solidFill>
                  <a:srgbClr val="FF0000"/>
                </a:solidFill>
                <a:latin typeface="TH SarabunPSK" panose="020B0500040200020003" pitchFamily="34" charset="-34"/>
                <a:ea typeface="Cambria Math" panose="02040503050406030204" pitchFamily="18" charset="0"/>
                <a:cs typeface="TH SarabunPSK" panose="020B0500040200020003" pitchFamily="34" charset="-34"/>
              </a:rPr>
              <a:t>        </a:t>
            </a:r>
            <a:r>
              <a:rPr lang="th-TH" sz="3200" b="1" dirty="0">
                <a:solidFill>
                  <a:srgbClr val="FF0000"/>
                </a:solidFill>
                <a:latin typeface="TH SarabunPSK" panose="020B0500040200020003" pitchFamily="34" charset="-34"/>
                <a:ea typeface="Cambria Math" panose="02040503050406030204" pitchFamily="18" charset="0"/>
                <a:cs typeface="TH SarabunPSK" panose="020B0500040200020003" pitchFamily="34" charset="-34"/>
              </a:rPr>
              <a:t>คำนวณค่าแรงในวันหยุด</a:t>
            </a:r>
          </a:p>
          <a:p>
            <a:pPr marL="0" indent="0" algn="thaiDist">
              <a:buFont typeface="Lato"/>
              <a:buNone/>
            </a:pPr>
            <a:r>
              <a:rPr lang="th-TH" sz="3200" b="1" u="sng" dirty="0">
                <a:solidFill>
                  <a:srgbClr val="00B050"/>
                </a:solidFill>
                <a:latin typeface="TH SarabunPSK" panose="020B0500040200020003" pitchFamily="34" charset="-34"/>
                <a:ea typeface="Cambria Math" panose="02040503050406030204" pitchFamily="18" charset="0"/>
                <a:cs typeface="TH SarabunPSK" panose="020B0500040200020003" pitchFamily="34" charset="-34"/>
              </a:rPr>
              <a:t>ตัวอย่างที่  </a:t>
            </a:r>
            <a:r>
              <a:rPr lang="th-TH" sz="3200" b="1" dirty="0">
                <a:solidFill>
                  <a:schemeClr val="tx1"/>
                </a:solidFill>
                <a:latin typeface="TH SarabunPSK" panose="020B0500040200020003" pitchFamily="34" charset="-34"/>
                <a:ea typeface="Cambria Math" panose="02040503050406030204" pitchFamily="18" charset="0"/>
                <a:cs typeface="TH SarabunPSK" panose="020B0500040200020003" pitchFamily="34" charset="-34"/>
              </a:rPr>
              <a:t>นายน้อยได้รับค่าจ้างชั่วโมงละ 40 บาท วันทำงาน คือ จันทร์-ศุกร์ ตั้งแต่เวลา08.00-17.00 น. เวลาพัก 12.00-13.00 น. นายจ้างสั่งให้นายน้อย มาทำงานในวันเสาร์เวลา 08.00-12.00 น.</a:t>
            </a:r>
            <a:endParaRPr lang="th-TH" sz="3200" b="1" dirty="0">
              <a:solidFill>
                <a:srgbClr val="FF0000"/>
              </a:solidFill>
              <a:latin typeface="TH SarabunPSK" panose="020B0500040200020003" pitchFamily="34" charset="-34"/>
              <a:ea typeface="Cambria Math" panose="02040503050406030204" pitchFamily="18" charset="0"/>
              <a:cs typeface="TH SarabunPSK" panose="020B0500040200020003" pitchFamily="34" charset="-34"/>
            </a:endParaRPr>
          </a:p>
          <a:p>
            <a:pPr marL="0" indent="0" algn="thaiDist">
              <a:buFont typeface="Lato"/>
              <a:buNone/>
            </a:pPr>
            <a:endParaRPr lang="th-TH" sz="3200" b="1" dirty="0">
              <a:solidFill>
                <a:srgbClr val="00B050"/>
              </a:solidFill>
              <a:latin typeface="TH SarabunPSK" panose="020B0500040200020003" pitchFamily="34" charset="-34"/>
              <a:ea typeface="Cambria Math" panose="02040503050406030204" pitchFamily="18" charset="0"/>
              <a:cs typeface="TH SarabunPSK" panose="020B0500040200020003" pitchFamily="34" charset="-34"/>
            </a:endParaRPr>
          </a:p>
          <a:p>
            <a:pPr marL="0" indent="0" algn="thaiDist">
              <a:buNone/>
            </a:pPr>
            <a:r>
              <a:rPr lang="th-TH" sz="2400" b="1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      </a:t>
            </a:r>
            <a:endParaRPr lang="th-TH" sz="2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 algn="thaiDist">
              <a:buNone/>
            </a:pPr>
            <a:endParaRPr lang="th-TH" sz="2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 algn="thaiDist">
              <a:buNone/>
            </a:pPr>
            <a:r>
              <a:rPr lang="th-TH" sz="2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   </a:t>
            </a:r>
          </a:p>
          <a:p>
            <a:pPr marL="0" indent="0" algn="thaiDist">
              <a:buNone/>
            </a:pPr>
            <a:endParaRPr lang="th-TH" sz="2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 algn="thaiDist">
              <a:buNone/>
            </a:pPr>
            <a:r>
              <a:rPr lang="th-TH" sz="24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      </a:t>
            </a:r>
          </a:p>
          <a:p>
            <a:pPr marL="0" indent="0" algn="thaiDist">
              <a:buNone/>
            </a:pPr>
            <a:endParaRPr lang="th-TH" sz="2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 algn="thaiDist">
              <a:buNone/>
            </a:pPr>
            <a:endParaRPr lang="th-TH" sz="2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 algn="thaiDist">
              <a:buNone/>
            </a:pPr>
            <a:r>
              <a:rPr lang="th-TH" sz="2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   </a:t>
            </a:r>
          </a:p>
          <a:p>
            <a:pPr marL="0" indent="0" algn="thaiDist">
              <a:buFont typeface="Lato"/>
              <a:buNone/>
            </a:pPr>
            <a:endParaRPr lang="th-TH" sz="2400" dirty="0">
              <a:solidFill>
                <a:schemeClr val="tx1"/>
              </a:solidFill>
              <a:latin typeface="TH SarabunPSK" panose="020B0500040200020003" pitchFamily="34" charset="-34"/>
              <a:ea typeface="Cambria Math" panose="02040503050406030204" pitchFamily="18" charset="0"/>
              <a:cs typeface="TH SarabunPSK" panose="020B0500040200020003" pitchFamily="34" charset="-34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34F4F60-EC70-76B9-FC59-7E8373DC2565}"/>
              </a:ext>
            </a:extLst>
          </p:cNvPr>
          <p:cNvSpPr txBox="1"/>
          <p:nvPr/>
        </p:nvSpPr>
        <p:spPr>
          <a:xfrm>
            <a:off x="2262639" y="3234607"/>
            <a:ext cx="5099282" cy="181588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th-TH" sz="3200" b="1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อัตราค่าแรง/ชม.	</a:t>
            </a:r>
            <a:r>
              <a:rPr lang="en-US" sz="3200" b="1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= </a:t>
            </a:r>
            <a:r>
              <a:rPr lang="th-TH" sz="3200" b="1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40× 2</a:t>
            </a:r>
            <a:r>
              <a:rPr lang="en-US" sz="3200" b="1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= </a:t>
            </a:r>
            <a:r>
              <a:rPr lang="th-TH" sz="3200" b="1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80 บาท</a:t>
            </a:r>
          </a:p>
          <a:p>
            <a:r>
              <a:rPr lang="th-TH" sz="3200" b="1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ค่าแรงงานในวันหยุด   </a:t>
            </a:r>
            <a:r>
              <a:rPr lang="en-US" sz="3200" b="1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= </a:t>
            </a:r>
            <a:r>
              <a:rPr lang="th-TH" sz="3200" b="1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80× 4</a:t>
            </a:r>
            <a:r>
              <a:rPr lang="en-US" sz="3200" b="1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=</a:t>
            </a:r>
            <a:r>
              <a:rPr lang="th-TH" sz="3200" b="1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320</a:t>
            </a:r>
            <a:r>
              <a:rPr lang="en-US" sz="3200" b="1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200" b="1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บาท</a:t>
            </a:r>
          </a:p>
          <a:p>
            <a:endParaRPr lang="th-TH" sz="2400" b="1" dirty="0">
              <a:solidFill>
                <a:srgbClr val="0070C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endParaRPr lang="th-TH" sz="2400" dirty="0">
              <a:solidFill>
                <a:srgbClr val="0070C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47780741"/>
      </p:ext>
    </p:extLst>
  </p:cSld>
  <p:clrMapOvr>
    <a:masterClrMapping/>
  </p:clrMapOvr>
</p:sld>
</file>

<file path=ppt/theme/theme1.xml><?xml version="1.0" encoding="utf-8"?>
<a:theme xmlns:a="http://schemas.openxmlformats.org/drawingml/2006/main" name="Final Project Proposal by Slidesgo">
  <a:themeElements>
    <a:clrScheme name="Simple Light">
      <a:dk1>
        <a:srgbClr val="000000"/>
      </a:dk1>
      <a:lt1>
        <a:srgbClr val="FFFFFF"/>
      </a:lt1>
      <a:dk2>
        <a:srgbClr val="FF725E"/>
      </a:dk2>
      <a:lt2>
        <a:srgbClr val="000000"/>
      </a:lt2>
      <a:accent1>
        <a:srgbClr val="FF725E"/>
      </a:accent1>
      <a:accent2>
        <a:srgbClr val="FF725E"/>
      </a:accent2>
      <a:accent3>
        <a:srgbClr val="F6B1A7"/>
      </a:accent3>
      <a:accent4>
        <a:srgbClr val="F6B1A7"/>
      </a:accent4>
      <a:accent5>
        <a:srgbClr val="FF725E"/>
      </a:accent5>
      <a:accent6>
        <a:srgbClr val="000000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2254</TotalTime>
  <Words>1976</Words>
  <Application>Microsoft Office PowerPoint</Application>
  <PresentationFormat>นำเสนอทางหน้าจอ (16:9)</PresentationFormat>
  <Paragraphs>199</Paragraphs>
  <Slides>20</Slides>
  <Notes>20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9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20</vt:i4>
      </vt:variant>
    </vt:vector>
  </HeadingPairs>
  <TitlesOfParts>
    <vt:vector size="30" baseType="lpstr">
      <vt:lpstr>Arial</vt:lpstr>
      <vt:lpstr>Cambria Math</vt:lpstr>
      <vt:lpstr>Fira Sans</vt:lpstr>
      <vt:lpstr>Fira Sans Medium</vt:lpstr>
      <vt:lpstr>Lato</vt:lpstr>
      <vt:lpstr>Montserrat</vt:lpstr>
      <vt:lpstr>Sarala</vt:lpstr>
      <vt:lpstr>TH SarabunPSK</vt:lpstr>
      <vt:lpstr>Wingdings</vt:lpstr>
      <vt:lpstr>Final Project Proposal by Slidesgo</vt:lpstr>
      <vt:lpstr>การบัญชีต้นทุน 1 การบัญชีสำหรับค่าแรงงาน</vt:lpstr>
      <vt:lpstr>ความหมาย และการจำแนกประเภทค่าแรงงาน</vt:lpstr>
      <vt:lpstr>วิธีการควบคุมค่าแรงงาน</vt:lpstr>
      <vt:lpstr>การเก็บเวลาทำงาน ของพนักงาน</vt:lpstr>
      <vt:lpstr>การคำนวณต้นทุน ค่าแรงงาน</vt:lpstr>
      <vt:lpstr>การคำนวณต้นทุน ค่าแรงงาน</vt:lpstr>
      <vt:lpstr>การคำนวณต้นทุน ค่าแรงงาน</vt:lpstr>
      <vt:lpstr>การคำนวณต้นทุน ค่าแรงงาน</vt:lpstr>
      <vt:lpstr>การคำนวณต้นทุน ค่าแรงงาน</vt:lpstr>
      <vt:lpstr>การคำนวณต้นทุน ค่าแรงงาน</vt:lpstr>
      <vt:lpstr>การคำนวณต้นทุน ค่าแรงงาน</vt:lpstr>
      <vt:lpstr>การคำนวณต้นทุน ค่าแรงงาน</vt:lpstr>
      <vt:lpstr>การคำนวณต้นทุน ค่าแรงงาน</vt:lpstr>
      <vt:lpstr>การบันทึกค่าแรงงานเป็นต้นทุนการผลิต</vt:lpstr>
      <vt:lpstr>$20,000</vt:lpstr>
      <vt:lpstr>$20,000</vt:lpstr>
      <vt:lpstr>$20,000</vt:lpstr>
      <vt:lpstr>$20,000</vt:lpstr>
      <vt:lpstr>$20,000</vt:lpstr>
      <vt:lpstr>$20,000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FINAL PROJECT PROPOSAL</dc:title>
  <dc:creator>compaq01</dc:creator>
  <cp:lastModifiedBy>COM</cp:lastModifiedBy>
  <cp:revision>87</cp:revision>
  <dcterms:modified xsi:type="dcterms:W3CDTF">2026-02-03T08:20:25Z</dcterms:modified>
</cp:coreProperties>
</file>